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325" r:id="rId5"/>
    <p:sldId id="340" r:id="rId6"/>
    <p:sldId id="442" r:id="rId7"/>
    <p:sldId id="441" r:id="rId8"/>
    <p:sldId id="457" r:id="rId9"/>
    <p:sldId id="440" r:id="rId10"/>
    <p:sldId id="327" r:id="rId11"/>
    <p:sldId id="354" r:id="rId12"/>
    <p:sldId id="342" r:id="rId13"/>
    <p:sldId id="357" r:id="rId14"/>
    <p:sldId id="358" r:id="rId15"/>
    <p:sldId id="443" r:id="rId16"/>
    <p:sldId id="445" r:id="rId17"/>
    <p:sldId id="361" r:id="rId18"/>
    <p:sldId id="362" r:id="rId19"/>
    <p:sldId id="355" r:id="rId20"/>
    <p:sldId id="347" r:id="rId21"/>
    <p:sldId id="447" r:id="rId22"/>
    <p:sldId id="456" r:id="rId23"/>
    <p:sldId id="433" r:id="rId24"/>
    <p:sldId id="351" r:id="rId25"/>
    <p:sldId id="360" r:id="rId26"/>
    <p:sldId id="454" r:id="rId27"/>
    <p:sldId id="429" r:id="rId28"/>
    <p:sldId id="348" r:id="rId29"/>
    <p:sldId id="453" r:id="rId30"/>
    <p:sldId id="458" r:id="rId31"/>
    <p:sldId id="430" r:id="rId32"/>
    <p:sldId id="356" r:id="rId33"/>
    <p:sldId id="432" r:id="rId34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816" userDrawn="1">
          <p15:clr>
            <a:srgbClr val="A4A3A4"/>
          </p15:clr>
        </p15:guide>
        <p15:guide id="2" orient="horz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4B2CD9-937E-4624-B0A5-8A25F3601F5E}" v="10" dt="2023-12-14T10:04:17.9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72470" autoAdjust="0"/>
  </p:normalViewPr>
  <p:slideViewPr>
    <p:cSldViewPr snapToGrid="0">
      <p:cViewPr>
        <p:scale>
          <a:sx n="57" d="100"/>
          <a:sy n="57" d="100"/>
        </p:scale>
        <p:origin x="988" y="28"/>
      </p:cViewPr>
      <p:guideLst>
        <p:guide pos="816"/>
        <p:guide orient="horz" pos="384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7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BA57456-157A-C12A-2FEC-91B7B9EE49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D46761-828E-1508-56BD-BAEADF3486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de-DE" sz="1200"/>
            </a:lvl1pPr>
          </a:lstStyle>
          <a:p>
            <a:pPr rtl="0"/>
            <a:fld id="{1C0B5F4A-DECA-45E9-A2ED-9FA764C8FC60}" type="datetime1">
              <a:rPr lang="de-DE" smtClean="0"/>
              <a:t>07.02.2024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428A7E-6B0E-809C-73D1-4B5E2FF471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9A5AA6-0C5B-430A-E0C4-C90B2F0A1C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de-DE" sz="1200"/>
            </a:lvl1pPr>
          </a:lstStyle>
          <a:p>
            <a:pPr rtl="0"/>
            <a:fld id="{0E476440-F66F-F947-8EFC-EA5202ACFD25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1176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de-DE" sz="1200"/>
            </a:lvl1pPr>
          </a:lstStyle>
          <a:p>
            <a:pPr rtl="0"/>
            <a:fld id="{80255378-A753-4965-9C67-1481320811E3}" type="datetime1">
              <a:rPr lang="de-DE" smtClean="0"/>
              <a:t>07.02.2024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de-DE"/>
            </a:defPPr>
          </a:lstStyle>
          <a:p>
            <a:pPr lvl="0" rtl="0"/>
            <a:r>
              <a:rPr lang="de-DE"/>
              <a:t>Textmasterformat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de-DE" sz="1200"/>
            </a:lvl1pPr>
          </a:lstStyle>
          <a:p>
            <a:pPr rtl="0"/>
            <a:fld id="{6B79E9EB-07EB-9D44-9F5A-AB1FBECCDD88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6758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1815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S. sollen während der Zuordnung nicht miteinander sprechen.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 jeder Positionierung können die S. freiwillig ihren Standpunkt erläutern.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2156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S. sollen während der Zuordnung nicht miteinander sprechen.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 jeder Positionierung können die S. freiwillig ihren Standpunkt erläutern.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0347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S. sollen während der Zuordnung nicht miteinander sprechen.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 jeder Positionierung können die S. freiwillig ihren Standpunkt erläutern.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2993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S. sollen während der Zuordnung nicht miteinander sprechen.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 jeder Positionierung können die S. freiwillig ihren Standpunkt erläutern.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7034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S. sollen während der Zuordnung nicht miteinander sprechen.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 jeder Positionierung können die S. freiwillig ihren Standpunkt erläutern.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7384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S. sollen während der Zuordnung nicht miteinander sprechen.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 jeder Positionierung können die S. freiwillig ihren Standpunkt erläutern.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5986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I: Nun darf sich jeder selbst reflektieren, wie oft er in der letzten Woche folgende Wörter benutzt hat.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Weiterführende Anregung: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Beantworten Sie diese Fragen in einer Woche noch einmal. Hat sich etwas in der Häufigkeit geändert?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276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I: Für Ausdrücke wie „Du bist doch behindert.“ oder „Du Spast.“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gibt es einen offiziellen Begriff: „Ableismus“ und das wird jetzt der Inklusionsaktivist Raul Krauthausen erklären.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9328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I: Wir verschaffen uns noch einmal kurz einen Überblick, was „Ableismus“ eigentlich bedeutet.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5485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I: Wir verschaffen uns noch einmal kurz einen Überblick, was „Ableismus“ eigentlich bedeutet.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289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S. werden nach ihren Gedanken in Bezug auf ihre eigene Person sowie auf ihre berufliche Rolle gefragt.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343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/>
              <a:t>I: Sie wissen jetzt theoretisch, was unter Ableismus zu verstehen ist.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/>
              <a:t>Kennen Sie auch Personen, die von Ableismus betroffen sind und waren? Was ist ihre Geschichte dahinter?</a:t>
            </a:r>
          </a:p>
        </p:txBody>
      </p:sp>
    </p:spTree>
    <p:extLst>
      <p:ext uri="{BB962C8B-B14F-4D97-AF65-F5344CB8AC3E}">
        <p14:creationId xmlns:p14="http://schemas.microsoft.com/office/powerpoint/2010/main" val="90861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haben gerade festgestellt, dass Menschen in unserer Gesellschaft ausgegrenzt werden.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Überlegen Sie sich, wie</a:t>
            </a:r>
            <a:r>
              <a:rPr lang="de-D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eine Gesellschaft aussähe, in welcher jeder Mensch gleichwertig und befähigt ist zu einer wirklichen Teilhabe an einer freien Gesellschaft.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Ganze, was Sie sich gerade überlegt haben, nennt sich „Inklusion“.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670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I: Ja und was ist jetzt eigentlich Inklusion?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4188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5668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>
            <a:extLst>
              <a:ext uri="{FF2B5EF4-FFF2-40B4-BE49-F238E27FC236}">
                <a16:creationId xmlns:a16="http://schemas.microsoft.com/office/drawing/2014/main" id="{8C91BFE2-7683-8A14-6D73-7328ABBB44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izenplatzhalter 2">
            <a:extLst>
              <a:ext uri="{FF2B5EF4-FFF2-40B4-BE49-F238E27FC236}">
                <a16:creationId xmlns:a16="http://schemas.microsoft.com/office/drawing/2014/main" id="{79CE541D-A217-E166-0929-251662FD71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724400"/>
            <a:ext cx="5486400" cy="24241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de-D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I: Inklusion steht nicht nur für die Idee, dass niemand in unserer Gesellschaft ausgegrenzt wird. Jeder und jede soll dabei sein.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de-DE" altLang="de-DE" sz="1800" b="1" dirty="0"/>
              <a:t>Exklusion: </a:t>
            </a:r>
            <a:r>
              <a:rPr lang="de-DE" altLang="de-DE" sz="1800" dirty="0"/>
              <a:t>ist einfach der Ausschluss all dessen, was nicht dazu gehört z. B. Stiftung </a:t>
            </a:r>
            <a:r>
              <a:rPr lang="de-DE" altLang="de-DE" sz="1800" dirty="0" err="1"/>
              <a:t>Ecksberg</a:t>
            </a:r>
            <a:r>
              <a:rPr lang="de-DE" altLang="de-DE" sz="1800" dirty="0"/>
              <a:t>, Förderschulen.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de-DE" altLang="de-DE" sz="1800" b="1" dirty="0"/>
              <a:t>Integration: </a:t>
            </a:r>
            <a:r>
              <a:rPr lang="de-DE" sz="1800" b="0" i="0" dirty="0">
                <a:solidFill>
                  <a:srgbClr val="454545"/>
                </a:solidFill>
                <a:effectLst/>
                <a:latin typeface="PT_Sans"/>
              </a:rPr>
              <a:t>Eingliederung von Außenstehenden in etwas Bestehendes, ohne dass sich grundlegende Rahmenbedingungen ändern. Z. B. Wohngruppen der Stiftung </a:t>
            </a:r>
            <a:r>
              <a:rPr lang="de-DE" sz="1800" b="0" i="0" dirty="0" err="1">
                <a:solidFill>
                  <a:srgbClr val="454545"/>
                </a:solidFill>
                <a:effectLst/>
                <a:latin typeface="PT_Sans"/>
              </a:rPr>
              <a:t>Ecksberg</a:t>
            </a:r>
            <a:r>
              <a:rPr lang="de-DE" sz="1800" b="0" i="0" dirty="0">
                <a:solidFill>
                  <a:srgbClr val="454545"/>
                </a:solidFill>
                <a:effectLst/>
                <a:latin typeface="PT_Sans"/>
              </a:rPr>
              <a:t> am Stadtplatz Mühldorf.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b="1" dirty="0"/>
              <a:t>Inklusion: </a:t>
            </a:r>
            <a:r>
              <a:rPr lang="de-DE" altLang="de-DE" sz="1800" dirty="0"/>
              <a:t>Jeder Mensch gehört dazu, ohne sich anpassen zu müssen z. B. </a:t>
            </a:r>
            <a:r>
              <a:rPr lang="de-DE" sz="2800" dirty="0">
                <a:solidFill>
                  <a:srgbClr val="00000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Jeder ist willkommen und darf überall teilnehmen, wo er möchte – im Kindergarten, in der Schule, im Sportverein in der Freizeit oder am Arbeitsplatz.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de-DE" altLang="de-DE" sz="1800" dirty="0"/>
          </a:p>
        </p:txBody>
      </p:sp>
      <p:sp>
        <p:nvSpPr>
          <p:cNvPr id="11268" name="Foliennummernplatzhalter 3">
            <a:extLst>
              <a:ext uri="{FF2B5EF4-FFF2-40B4-BE49-F238E27FC236}">
                <a16:creationId xmlns:a16="http://schemas.microsoft.com/office/drawing/2014/main" id="{DFED9D15-C2B0-3A3C-50B4-B35EF249DC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72690C8-24E1-4F25-9E7F-97E3E81DF38F}" type="slidenum">
              <a:rPr lang="de-DE" altLang="de-DE"/>
              <a:pPr/>
              <a:t>24</a:t>
            </a:fld>
            <a:endParaRPr lang="de-DE" altLang="de-DE"/>
          </a:p>
        </p:txBody>
      </p:sp>
      <p:sp>
        <p:nvSpPr>
          <p:cNvPr id="11269" name="Fußzeilenplatzhalter 1">
            <a:extLst>
              <a:ext uri="{FF2B5EF4-FFF2-40B4-BE49-F238E27FC236}">
                <a16:creationId xmlns:a16="http://schemas.microsoft.com/office/drawing/2014/main" id="{0EB7E058-8125-5D06-352E-55914D47624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/>
              <a:t>www.PARTinklusion.de</a:t>
            </a:r>
          </a:p>
        </p:txBody>
      </p:sp>
      <p:sp>
        <p:nvSpPr>
          <p:cNvPr id="11270" name="Kopfzeilenplatzhalter 2">
            <a:extLst>
              <a:ext uri="{FF2B5EF4-FFF2-40B4-BE49-F238E27FC236}">
                <a16:creationId xmlns:a16="http://schemas.microsoft.com/office/drawing/2014/main" id="{5C02EEAD-9900-8ED2-2172-C60A700549FD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/>
              <a:t>PARTicipation Basis Workshop Inklusion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Inklusion ist nicht nur irgendein Gedankenspiel, sondern Inklusion ist Menschenrecht und im Art. 24 in der UN-Menschenrechtskonvention verankert.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75713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 der UN-Menschenrechtskonvention leitet sich der der Artikel 3 Grundgesetz ab, dass niemand wegen seiner Behinderung benachteiligt werden darf.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023857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Aktivist Raul Krauthausen formuliert im Video: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„Da Ableismus so vielschichtig ist, ist das Einzige, was man tun kann, sich der Lebensrealitäten von behinderten Menschen bewusst zu werden.“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Deshalb dürfen die Schüler:innen jetzt ihre Smartphones zücken und sich mit Instagram-Accounts von jungen Menschen auseinandersetzen, die sich für eine inklusive Gesellschaft stark machen.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Differenzierung: Verwendung der Hashtags #Inklusion bzw. #Ableismus</a:t>
            </a:r>
          </a:p>
        </p:txBody>
      </p:sp>
    </p:spTree>
    <p:extLst>
      <p:ext uri="{BB962C8B-B14F-4D97-AF65-F5344CB8AC3E}">
        <p14:creationId xmlns:p14="http://schemas.microsoft.com/office/powerpoint/2010/main" val="1471195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Zum Abschluss gibt es jetzt noch ein Video mit dem AA:</a:t>
            </a:r>
          </a:p>
          <a:p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hat dieses Video mit Inklusion/ Abbau von Vorurteilen zu tun?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ESA: Das Beste, um Vorurteile abzubauen, ist Begegnung.</a:t>
            </a:r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0857290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5867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S. werden nach ihren Gedanken in Bezug auf ihre eigene Person sowie auf ihre berufliche Rolle gefragt.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0831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Falls noch Interesse von Seiten der S. besteht, kann die Barrierefreiheit des </a:t>
            </a:r>
            <a:r>
              <a:rPr lang="de-DE"/>
              <a:t>Schulhauses überprüft werden.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719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S. werden nach ihren Gedanken in Bezug auf ihre eigene Person sowie auf ihre berufliche Rolle gefragt.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6470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S. werden nach ihren Gedanken in Bezug auf ihre eigene Person sowie auf ihre berufliche Rolle gefragt.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5328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S. werden nach ihren Gedanken in Bezug auf ihre eigene Person sowie auf ihre berufliche Rolle gefragt.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54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I: Um sich besser in Herrn Meier hineinversetzen zu können, führen Sie paarweise einen Blindenspaziergang durch.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30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0385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I: Sie haben sich hineinversetzt, wie es wäre, blind zu sein.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Nun werden Ihre Einstellungen auf den Prüfstand gestellt, indem Sie sich entsprechend Ihrer Meinung auf der Positionslinie positionieren.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S. sollen während der Zuordnung nicht miteinander sprechen.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 jeder Positionierung können die S. freiwillig ihren Standpunkt erläutern.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379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51C745E-9B5A-59BF-BF50-4F251E39D58D}"/>
              </a:ext>
            </a:extLst>
          </p:cNvPr>
          <p:cNvSpPr/>
          <p:nvPr userDrawn="1"/>
        </p:nvSpPr>
        <p:spPr>
          <a:xfrm>
            <a:off x="304800" y="266701"/>
            <a:ext cx="11582400" cy="6324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44184"/>
            <a:ext cx="9144000" cy="356616"/>
          </a:xfrm>
        </p:spPr>
        <p:txBody>
          <a:bodyPr rtlCol="0"/>
          <a:lstStyle>
            <a:lvl1pPr marL="0" indent="0" algn="ctr">
              <a:buNone/>
              <a:defRPr lang="de-DE" sz="2400" cap="all" baseline="0"/>
            </a:lvl1pPr>
            <a:lvl2pPr marL="457200" indent="0" algn="ctr">
              <a:buNone/>
              <a:defRPr lang="de-DE" sz="2000"/>
            </a:lvl2pPr>
            <a:lvl3pPr marL="914400" indent="0" algn="ctr">
              <a:buNone/>
              <a:defRPr lang="de-DE" sz="1800"/>
            </a:lvl3pPr>
            <a:lvl4pPr marL="1371600" indent="0" algn="ctr">
              <a:buNone/>
              <a:defRPr lang="de-DE" sz="1600"/>
            </a:lvl4pPr>
            <a:lvl5pPr marL="1828800" indent="0" algn="ctr">
              <a:buNone/>
              <a:defRPr lang="de-DE" sz="1600"/>
            </a:lvl5pPr>
            <a:lvl6pPr marL="2286000" indent="0" algn="ctr">
              <a:buNone/>
              <a:defRPr lang="de-DE" sz="1600"/>
            </a:lvl6pPr>
            <a:lvl7pPr marL="2743200" indent="0" algn="ctr">
              <a:buNone/>
              <a:defRPr lang="de-DE" sz="1600"/>
            </a:lvl7pPr>
            <a:lvl8pPr marL="3200400" indent="0" algn="ctr">
              <a:buNone/>
              <a:defRPr lang="de-DE" sz="1600"/>
            </a:lvl8pPr>
            <a:lvl9pPr marL="3657600" indent="0" algn="ctr">
              <a:buNone/>
              <a:defRPr lang="de-DE" sz="1600"/>
            </a:lvl9pPr>
          </a:lstStyle>
          <a:p>
            <a:pPr rtl="0"/>
            <a:r>
              <a:rPr lang="de-DE"/>
              <a:t>Master-Untertitelformat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2B4A7EA-9E3F-9CE1-56B5-92F4FDDA6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24100" y="758952"/>
            <a:ext cx="7543800" cy="5029200"/>
          </a:xfrm>
          <a:custGeom>
            <a:avLst/>
            <a:gdLst>
              <a:gd name="connsiteX0" fmla="*/ 3567113 w 7543800"/>
              <a:gd name="connsiteY0" fmla="*/ 4869270 h 5029200"/>
              <a:gd name="connsiteX1" fmla="*/ 3567113 w 7543800"/>
              <a:gd name="connsiteY1" fmla="*/ 4957572 h 5029200"/>
              <a:gd name="connsiteX2" fmla="*/ 3976688 w 7543800"/>
              <a:gd name="connsiteY2" fmla="*/ 4957572 h 5029200"/>
              <a:gd name="connsiteX3" fmla="*/ 3976688 w 7543800"/>
              <a:gd name="connsiteY3" fmla="*/ 4869270 h 5029200"/>
              <a:gd name="connsiteX4" fmla="*/ 0 w 7543800"/>
              <a:gd name="connsiteY4" fmla="*/ 0 h 5029200"/>
              <a:gd name="connsiteX5" fmla="*/ 7543800 w 7543800"/>
              <a:gd name="connsiteY5" fmla="*/ 0 h 5029200"/>
              <a:gd name="connsiteX6" fmla="*/ 7543800 w 7543800"/>
              <a:gd name="connsiteY6" fmla="*/ 5029200 h 5029200"/>
              <a:gd name="connsiteX7" fmla="*/ 0 w 7543800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3800" h="5029200">
                <a:moveTo>
                  <a:pt x="3567113" y="4869270"/>
                </a:moveTo>
                <a:lnTo>
                  <a:pt x="3567113" y="4957572"/>
                </a:lnTo>
                <a:lnTo>
                  <a:pt x="3976688" y="4957572"/>
                </a:lnTo>
                <a:lnTo>
                  <a:pt x="3976688" y="4869270"/>
                </a:lnTo>
                <a:close/>
                <a:moveTo>
                  <a:pt x="0" y="0"/>
                </a:moveTo>
                <a:lnTo>
                  <a:pt x="7543800" y="0"/>
                </a:lnTo>
                <a:lnTo>
                  <a:pt x="7543800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 lang="de-DE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42398E06-9E0E-BC81-DEB5-1DB2F863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8960"/>
            <a:ext cx="10515600" cy="640080"/>
          </a:xfrm>
        </p:spPr>
        <p:txBody>
          <a:bodyPr rtlCol="0" anchor="ctr"/>
          <a:lstStyle>
            <a:lvl1pPr algn="ctr">
              <a:defRPr lang="de-DE" sz="6000" spc="300" baseline="0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9F70834-CB8D-A95B-D859-6E5B4C6B4F78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069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7068A9B7-F56A-44B7-D61E-66289C79F1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5175504"/>
            <a:ext cx="12188952" cy="1682496"/>
          </a:xfrm>
        </p:spPr>
        <p:txBody>
          <a:bodyPr rtlCol="0" anchor="ctr"/>
          <a:lstStyle>
            <a:lvl1pPr marL="0" indent="0" algn="ctr">
              <a:buNone/>
              <a:defRPr lang="de-DE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088" y="609600"/>
            <a:ext cx="10021824" cy="1252728"/>
          </a:xfrm>
        </p:spPr>
        <p:txBody>
          <a:bodyPr rtlCol="0"/>
          <a:lstStyle>
            <a:lvl1pPr algn="ctr">
              <a:lnSpc>
                <a:spcPts val="5760"/>
              </a:lnSpc>
              <a:defRPr lang="de-DE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</a:defRPr>
            </a:lvl1pPr>
          </a:lstStyle>
          <a:p>
            <a:pPr rtl="0"/>
            <a:fld id="{75DF2D63-3FF5-D547-96B9-BE9CCD1ABA58}" type="slidenum">
              <a:rPr lang="de-DE" smtClean="0"/>
              <a:pPr rtl="0"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2441448"/>
            <a:ext cx="1280160" cy="75895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3730752"/>
            <a:ext cx="1280160" cy="1143000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lang="de-DE"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3280" y="2441448"/>
            <a:ext cx="1280160" cy="75895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3280" y="3730752"/>
            <a:ext cx="1280160" cy="1143000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lang="de-DE"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68112" y="2441448"/>
            <a:ext cx="1280160" cy="75895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68112" y="3730752"/>
            <a:ext cx="1280160" cy="1143000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lang="de-DE"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2944" y="2441448"/>
            <a:ext cx="1280160" cy="75895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52944" y="3730752"/>
            <a:ext cx="1280160" cy="1143000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lang="de-DE"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F42A71B-2F05-7F67-85C0-0C5AA947983D}"/>
              </a:ext>
            </a:extLst>
          </p:cNvPr>
          <p:cNvCxnSpPr>
            <a:cxnSpLocks/>
          </p:cNvCxnSpPr>
          <p:nvPr userDrawn="1"/>
        </p:nvCxnSpPr>
        <p:spPr>
          <a:xfrm>
            <a:off x="3383280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BC25395-CA95-6040-8ED6-C7D8A2E16C49}"/>
              </a:ext>
            </a:extLst>
          </p:cNvPr>
          <p:cNvCxnSpPr>
            <a:cxnSpLocks/>
          </p:cNvCxnSpPr>
          <p:nvPr userDrawn="1"/>
        </p:nvCxnSpPr>
        <p:spPr>
          <a:xfrm>
            <a:off x="9637776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E2F589B-649A-57C2-1D3E-79FDFF84BADB}"/>
              </a:ext>
            </a:extLst>
          </p:cNvPr>
          <p:cNvCxnSpPr>
            <a:cxnSpLocks/>
          </p:cNvCxnSpPr>
          <p:nvPr userDrawn="1"/>
        </p:nvCxnSpPr>
        <p:spPr>
          <a:xfrm>
            <a:off x="7552944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1F3728F-0FBF-5AD2-357E-FFCFFBF7687E}"/>
              </a:ext>
            </a:extLst>
          </p:cNvPr>
          <p:cNvCxnSpPr>
            <a:cxnSpLocks/>
          </p:cNvCxnSpPr>
          <p:nvPr userDrawn="1"/>
        </p:nvCxnSpPr>
        <p:spPr>
          <a:xfrm>
            <a:off x="5468112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1025D334-8990-1960-8865-C877ECC47E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37776" y="2441448"/>
            <a:ext cx="1280160" cy="75895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26" name="Textplatzhalter 13">
            <a:extLst>
              <a:ext uri="{FF2B5EF4-FFF2-40B4-BE49-F238E27FC236}">
                <a16:creationId xmlns:a16="http://schemas.microsoft.com/office/drawing/2014/main" id="{7F491CA2-1A10-E7DB-4203-DC7E9E48CC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37776" y="3730752"/>
            <a:ext cx="1280160" cy="1143000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lang="de-DE"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7A9AA302-5107-FDE7-557C-3305A9A7DEC2}"/>
              </a:ext>
            </a:extLst>
          </p:cNvPr>
          <p:cNvCxnSpPr>
            <a:cxnSpLocks/>
          </p:cNvCxnSpPr>
          <p:nvPr userDrawn="1"/>
        </p:nvCxnSpPr>
        <p:spPr>
          <a:xfrm>
            <a:off x="1298448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10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7068A9B7-F56A-44B7-D61E-66289C79F1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0"/>
            <a:ext cx="12188952" cy="1682496"/>
          </a:xfrm>
        </p:spPr>
        <p:txBody>
          <a:bodyPr rtlCol="0" anchor="ctr"/>
          <a:lstStyle>
            <a:lvl1pPr marL="0" indent="0" algn="ctr">
              <a:buNone/>
              <a:defRPr lang="de-DE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7" y="5221224"/>
            <a:ext cx="9273299" cy="621792"/>
          </a:xfrm>
        </p:spPr>
        <p:txBody>
          <a:bodyPr rtlCol="0"/>
          <a:lstStyle>
            <a:lvl1pPr algn="l">
              <a:lnSpc>
                <a:spcPts val="5760"/>
              </a:lnSpc>
              <a:defRPr lang="de-DE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 lang="de-DE">
                <a:solidFill>
                  <a:schemeClr val="accent1"/>
                </a:solidFill>
              </a:defRPr>
            </a:lvl1pPr>
          </a:lstStyle>
          <a:p>
            <a:pPr rtl="0"/>
            <a:fld id="{75DF2D63-3FF5-D547-96B9-BE9CCD1ABA58}" type="slidenum">
              <a:rPr lang="de-DE" smtClean="0"/>
              <a:pPr rtl="0"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3351784"/>
            <a:ext cx="1620520" cy="411476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de-DE"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00984" y="3351784"/>
            <a:ext cx="1620520" cy="411476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de-DE"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12664" y="3351784"/>
            <a:ext cx="1620520" cy="411476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de-DE"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15200" y="3351784"/>
            <a:ext cx="1620520" cy="411476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de-DE"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1025D334-8990-1960-8865-C877ECC47E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1800" y="3351784"/>
            <a:ext cx="1620520" cy="411476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de-DE"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73769F54-E10C-40C4-5EFF-E8A9CA520AEC}"/>
              </a:ext>
            </a:extLst>
          </p:cNvPr>
          <p:cNvCxnSpPr>
            <a:cxnSpLocks/>
          </p:cNvCxnSpPr>
          <p:nvPr userDrawn="1"/>
        </p:nvCxnSpPr>
        <p:spPr>
          <a:xfrm>
            <a:off x="1298448" y="6111876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6E7B1EF-9D07-1E66-7467-93C9AE48BD85}"/>
              </a:ext>
            </a:extLst>
          </p:cNvPr>
          <p:cNvCxnSpPr>
            <a:cxnSpLocks/>
          </p:cNvCxnSpPr>
          <p:nvPr userDrawn="1"/>
        </p:nvCxnSpPr>
        <p:spPr>
          <a:xfrm flipH="1">
            <a:off x="1219200" y="2871216"/>
            <a:ext cx="9595104" cy="0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3803904"/>
            <a:ext cx="1620520" cy="1143000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lang="de-DE"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00984" y="3803904"/>
            <a:ext cx="1620520" cy="1143000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lang="de-DE"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12664" y="3803904"/>
            <a:ext cx="1620520" cy="1143000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lang="de-DE"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15200" y="3803904"/>
            <a:ext cx="1620520" cy="1143000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lang="de-DE"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26" name="Textplatzhalter 13">
            <a:extLst>
              <a:ext uri="{FF2B5EF4-FFF2-40B4-BE49-F238E27FC236}">
                <a16:creationId xmlns:a16="http://schemas.microsoft.com/office/drawing/2014/main" id="{7F491CA2-1A10-E7DB-4203-DC7E9E48CC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21800" y="3803904"/>
            <a:ext cx="1620520" cy="1143000"/>
          </a:xfrm>
        </p:spPr>
        <p:txBody>
          <a:bodyPr lIns="0" tIns="0" rIns="0" bIns="0" rtlCol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lang="de-DE"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5476138-49FF-70BE-6359-0A511EFB24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00984" y="2638738"/>
            <a:ext cx="91440" cy="411480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buNone/>
              <a:defRPr lang="de-DE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de-DE"/>
              <a:t>X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46EFC43B-3F8D-6957-F343-F3D9C3E7A7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98448" y="2638738"/>
            <a:ext cx="91440" cy="411480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buNone/>
              <a:defRPr lang="de-DE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de-DE"/>
              <a:t>X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D6007DD2-0F2E-6F92-8457-FC670750ED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12664" y="2638738"/>
            <a:ext cx="91440" cy="411480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buNone/>
              <a:defRPr lang="de-DE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de-DE"/>
              <a:t>X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06C5667F-C463-51B6-B8D6-F757BDB8AFC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15200" y="2638738"/>
            <a:ext cx="91440" cy="411480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buNone/>
              <a:defRPr lang="de-DE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de-DE"/>
              <a:t>X</a:t>
            </a:r>
          </a:p>
        </p:txBody>
      </p:sp>
      <p:sp>
        <p:nvSpPr>
          <p:cNvPr id="27" name="Textplatzhalter 7">
            <a:extLst>
              <a:ext uri="{FF2B5EF4-FFF2-40B4-BE49-F238E27FC236}">
                <a16:creationId xmlns:a16="http://schemas.microsoft.com/office/drawing/2014/main" id="{0FF09CBB-BD48-E8E5-EECF-B6CBC36B236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21800" y="2638738"/>
            <a:ext cx="91440" cy="411480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buNone/>
              <a:defRPr lang="de-DE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de-DE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3378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1A881D2A-2C75-8B2A-DA41-F42ABBA59A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56832" cy="6858000"/>
          </a:xfrm>
          <a:custGeom>
            <a:avLst/>
            <a:gdLst>
              <a:gd name="connsiteX0" fmla="*/ 1295400 w 6656832"/>
              <a:gd name="connsiteY0" fmla="*/ 1492377 h 6858000"/>
              <a:gd name="connsiteX1" fmla="*/ 1295400 w 6656832"/>
              <a:gd name="connsiteY1" fmla="*/ 1580679 h 6858000"/>
              <a:gd name="connsiteX2" fmla="*/ 1704975 w 6656832"/>
              <a:gd name="connsiteY2" fmla="*/ 1580679 h 6858000"/>
              <a:gd name="connsiteX3" fmla="*/ 1704975 w 6656832"/>
              <a:gd name="connsiteY3" fmla="*/ 1492377 h 6858000"/>
              <a:gd name="connsiteX4" fmla="*/ 0 w 6656832"/>
              <a:gd name="connsiteY4" fmla="*/ 0 h 6858000"/>
              <a:gd name="connsiteX5" fmla="*/ 6656832 w 6656832"/>
              <a:gd name="connsiteY5" fmla="*/ 0 h 6858000"/>
              <a:gd name="connsiteX6" fmla="*/ 6656832 w 6656832"/>
              <a:gd name="connsiteY6" fmla="*/ 6858000 h 6858000"/>
              <a:gd name="connsiteX7" fmla="*/ 0 w 665683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6832" h="6858000">
                <a:moveTo>
                  <a:pt x="1295400" y="1492377"/>
                </a:moveTo>
                <a:lnTo>
                  <a:pt x="1295400" y="1580679"/>
                </a:lnTo>
                <a:lnTo>
                  <a:pt x="1704975" y="1580679"/>
                </a:lnTo>
                <a:lnTo>
                  <a:pt x="1704975" y="1492377"/>
                </a:lnTo>
                <a:close/>
                <a:moveTo>
                  <a:pt x="0" y="0"/>
                </a:moveTo>
                <a:lnTo>
                  <a:pt x="6656832" y="0"/>
                </a:lnTo>
                <a:lnTo>
                  <a:pt x="665683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609600"/>
            <a:ext cx="6656832" cy="530352"/>
          </a:xfrm>
        </p:spPr>
        <p:txBody>
          <a:bodyPr rtlCol="0" anchor="t" anchorCtr="0"/>
          <a:lstStyle>
            <a:defPPr>
              <a:defRPr lang="de-DE"/>
            </a:def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CA7A15A-B484-E46E-FF4D-179F31F17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448" y="2209800"/>
            <a:ext cx="4495744" cy="4648200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310896" tIns="365760" rIns="274320" rtlCol="0" anchor="t">
            <a:noAutofit/>
          </a:bodyPr>
          <a:lstStyle>
            <a:lvl1pPr marL="0" indent="0">
              <a:lnSpc>
                <a:spcPts val="2400"/>
              </a:lnSpc>
              <a:buNone/>
              <a:defRPr lang="de-DE"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lang="de-DE" sz="2000" b="1"/>
            </a:lvl2pPr>
            <a:lvl3pPr marL="914400" indent="0">
              <a:buNone/>
              <a:defRPr lang="de-DE" sz="1800" b="1"/>
            </a:lvl3pPr>
            <a:lvl4pPr marL="1371600" indent="0">
              <a:buNone/>
              <a:defRPr lang="de-DE" sz="1600" b="1"/>
            </a:lvl4pPr>
            <a:lvl5pPr marL="1828800" indent="0">
              <a:buNone/>
              <a:defRPr lang="de-DE" sz="1600" b="1"/>
            </a:lvl5pPr>
            <a:lvl6pPr marL="2286000" indent="0">
              <a:buNone/>
              <a:defRPr lang="de-DE" sz="1600" b="1"/>
            </a:lvl6pPr>
            <a:lvl7pPr marL="2743200" indent="0">
              <a:buNone/>
              <a:defRPr lang="de-DE" sz="1600" b="1"/>
            </a:lvl7pPr>
            <a:lvl8pPr marL="3200400" indent="0">
              <a:buNone/>
              <a:defRPr lang="de-DE" sz="1600" b="1"/>
            </a:lvl8pPr>
            <a:lvl9pPr marL="3657600" indent="0">
              <a:buNone/>
              <a:defRPr lang="de-DE"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18488" y="3630168"/>
            <a:ext cx="3886200" cy="2514600"/>
          </a:xfrm>
        </p:spPr>
        <p:txBody>
          <a:bodyPr rtlCol="0"/>
          <a:lstStyle>
            <a:lvl1pPr marL="0" indent="0">
              <a:buNone/>
              <a:defRPr lang="de-DE" sz="1400"/>
            </a:lvl1pPr>
            <a:lvl2pPr marL="228600">
              <a:defRPr lang="de-DE" sz="1400"/>
            </a:lvl2pPr>
            <a:lvl3pPr marL="457200">
              <a:defRPr lang="de-DE" sz="1400"/>
            </a:lvl3pPr>
            <a:lvl4pPr marL="685800">
              <a:defRPr lang="de-DE" sz="1400"/>
            </a:lvl4pPr>
            <a:lvl5pPr marL="1143000">
              <a:defRPr lang="de-DE" sz="14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A123542D-139D-45CC-7853-FE3702B4B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05600" y="2209800"/>
            <a:ext cx="4495744" cy="4648200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310896" tIns="365760" rIns="274320" rtlCol="0" anchor="t" anchorCtr="0">
            <a:noAutofit/>
          </a:bodyPr>
          <a:lstStyle>
            <a:lvl1pPr marL="0" indent="0">
              <a:lnSpc>
                <a:spcPts val="2400"/>
              </a:lnSpc>
              <a:buNone/>
              <a:defRPr lang="de-DE"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lang="de-DE" sz="2000" b="1"/>
            </a:lvl2pPr>
            <a:lvl3pPr marL="914400" indent="0">
              <a:buNone/>
              <a:defRPr lang="de-DE" sz="1800" b="1"/>
            </a:lvl3pPr>
            <a:lvl4pPr marL="1371600" indent="0">
              <a:buNone/>
              <a:defRPr lang="de-DE" sz="1600" b="1"/>
            </a:lvl4pPr>
            <a:lvl5pPr marL="1828800" indent="0">
              <a:buNone/>
              <a:defRPr lang="de-DE" sz="1600" b="1"/>
            </a:lvl5pPr>
            <a:lvl6pPr marL="2286000" indent="0">
              <a:buNone/>
              <a:defRPr lang="de-DE" sz="1600" b="1"/>
            </a:lvl6pPr>
            <a:lvl7pPr marL="2743200" indent="0">
              <a:buNone/>
              <a:defRPr lang="de-DE" sz="1600" b="1"/>
            </a:lvl7pPr>
            <a:lvl8pPr marL="3200400" indent="0">
              <a:buNone/>
              <a:defRPr lang="de-DE" sz="1600" b="1"/>
            </a:lvl8pPr>
            <a:lvl9pPr marL="3657600" indent="0">
              <a:buNone/>
              <a:defRPr lang="de-DE"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13448" y="3630168"/>
            <a:ext cx="3886200" cy="2514600"/>
          </a:xfrm>
        </p:spPr>
        <p:txBody>
          <a:bodyPr rtlCol="0"/>
          <a:lstStyle>
            <a:lvl1pPr marL="0" indent="0">
              <a:buNone/>
              <a:defRPr lang="de-DE" sz="1400"/>
            </a:lvl1pPr>
            <a:lvl2pPr marL="228600">
              <a:defRPr lang="de-DE" sz="1400"/>
            </a:lvl2pPr>
            <a:lvl3pPr marL="457200">
              <a:defRPr lang="de-DE" sz="1400"/>
            </a:lvl3pPr>
            <a:lvl4pPr marL="685800">
              <a:defRPr lang="de-DE" sz="1400"/>
            </a:lvl4pPr>
            <a:lvl5pPr marL="1143000">
              <a:defRPr lang="de-DE" sz="14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659A9D2-C6ED-A99E-6041-56B5688418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75DF2D63-3FF5-D547-96B9-BE9CCD1ABA58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971F094C-919A-3E78-DE58-27C2B997C9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5896335-CC4F-4D72-23F0-F7FBFA640021}"/>
              </a:ext>
            </a:extLst>
          </p:cNvPr>
          <p:cNvSpPr/>
          <p:nvPr userDrawn="1"/>
        </p:nvSpPr>
        <p:spPr>
          <a:xfrm>
            <a:off x="1295400" y="1492377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zon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B9EF4E7-F4EF-FFCD-9B0C-961E519F6DDD}"/>
              </a:ext>
            </a:extLst>
          </p:cNvPr>
          <p:cNvSpPr/>
          <p:nvPr userDrawn="1"/>
        </p:nvSpPr>
        <p:spPr>
          <a:xfrm>
            <a:off x="5791200" y="0"/>
            <a:ext cx="64008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014216"/>
            <a:ext cx="4160520" cy="1828800"/>
          </a:xfrm>
        </p:spPr>
        <p:txBody>
          <a:bodyPr rtlCol="0" anchor="b" anchorCtr="0"/>
          <a:lstStyle>
            <a:defPPr>
              <a:defRPr lang="de-DE"/>
            </a:def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CA7A15A-B484-E46E-FF4D-179F31F17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8080" y="621792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rtlCol="0" anchor="b">
            <a:noAutofit/>
          </a:bodyPr>
          <a:lstStyle>
            <a:lvl1pPr marL="0" indent="0">
              <a:lnSpc>
                <a:spcPts val="1720"/>
              </a:lnSpc>
              <a:buNone/>
              <a:defRPr lang="de-DE"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lang="de-DE" sz="2000" b="1"/>
            </a:lvl2pPr>
            <a:lvl3pPr marL="914400" indent="0">
              <a:buNone/>
              <a:defRPr lang="de-DE" sz="1800" b="1"/>
            </a:lvl3pPr>
            <a:lvl4pPr marL="1371600" indent="0">
              <a:buNone/>
              <a:defRPr lang="de-DE" sz="1600" b="1"/>
            </a:lvl4pPr>
            <a:lvl5pPr marL="1828800" indent="0">
              <a:buNone/>
              <a:defRPr lang="de-DE" sz="1600" b="1"/>
            </a:lvl5pPr>
            <a:lvl6pPr marL="2286000" indent="0">
              <a:buNone/>
              <a:defRPr lang="de-DE" sz="1600" b="1"/>
            </a:lvl6pPr>
            <a:lvl7pPr marL="2743200" indent="0">
              <a:buNone/>
              <a:defRPr lang="de-DE" sz="1600" b="1"/>
            </a:lvl7pPr>
            <a:lvl8pPr marL="3200400" indent="0">
              <a:buNone/>
              <a:defRPr lang="de-DE" sz="1600" b="1"/>
            </a:lvl8pPr>
            <a:lvl9pPr marL="3657600" indent="0">
              <a:buNone/>
              <a:defRPr lang="de-DE"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98080" y="1069848"/>
            <a:ext cx="3886200" cy="1527048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de-DE" sz="1400"/>
            </a:lvl1pPr>
            <a:lvl2pPr marL="228600">
              <a:lnSpc>
                <a:spcPct val="100000"/>
              </a:lnSpc>
              <a:defRPr lang="de-DE" sz="1400"/>
            </a:lvl2pPr>
            <a:lvl3pPr marL="457200">
              <a:lnSpc>
                <a:spcPct val="100000"/>
              </a:lnSpc>
              <a:defRPr lang="de-DE" sz="1400"/>
            </a:lvl3pPr>
            <a:lvl4pPr marL="685800">
              <a:lnSpc>
                <a:spcPct val="100000"/>
              </a:lnSpc>
              <a:defRPr lang="de-DE" sz="1400"/>
            </a:lvl4pPr>
            <a:lvl5pPr marL="1143000">
              <a:lnSpc>
                <a:spcPct val="100000"/>
              </a:lnSpc>
              <a:defRPr lang="de-DE" sz="14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A123542D-139D-45CC-7853-FE3702B4B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98080" y="3172968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rtlCol="0" anchor="b" anchorCtr="0">
            <a:noAutofit/>
          </a:bodyPr>
          <a:lstStyle>
            <a:lvl1pPr marL="0" indent="0">
              <a:lnSpc>
                <a:spcPts val="1720"/>
              </a:lnSpc>
              <a:buNone/>
              <a:defRPr lang="de-DE"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lang="de-DE" sz="2000" b="1"/>
            </a:lvl2pPr>
            <a:lvl3pPr marL="914400" indent="0">
              <a:buNone/>
              <a:defRPr lang="de-DE" sz="1800" b="1"/>
            </a:lvl3pPr>
            <a:lvl4pPr marL="1371600" indent="0">
              <a:buNone/>
              <a:defRPr lang="de-DE" sz="1600" b="1"/>
            </a:lvl4pPr>
            <a:lvl5pPr marL="1828800" indent="0">
              <a:buNone/>
              <a:defRPr lang="de-DE" sz="1600" b="1"/>
            </a:lvl5pPr>
            <a:lvl6pPr marL="2286000" indent="0">
              <a:buNone/>
              <a:defRPr lang="de-DE" sz="1600" b="1"/>
            </a:lvl6pPr>
            <a:lvl7pPr marL="2743200" indent="0">
              <a:buNone/>
              <a:defRPr lang="de-DE" sz="1600" b="1"/>
            </a:lvl7pPr>
            <a:lvl8pPr marL="3200400" indent="0">
              <a:buNone/>
              <a:defRPr lang="de-DE" sz="1600" b="1"/>
            </a:lvl8pPr>
            <a:lvl9pPr marL="3657600" indent="0">
              <a:buNone/>
              <a:defRPr lang="de-DE"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98080" y="3621024"/>
            <a:ext cx="3886200" cy="1179576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de-DE" sz="1400"/>
            </a:lvl1pPr>
            <a:lvl2pPr marL="228600">
              <a:lnSpc>
                <a:spcPct val="100000"/>
              </a:lnSpc>
              <a:defRPr lang="de-DE" sz="1400"/>
            </a:lvl2pPr>
            <a:lvl3pPr marL="457200">
              <a:lnSpc>
                <a:spcPct val="100000"/>
              </a:lnSpc>
              <a:defRPr lang="de-DE" sz="1400"/>
            </a:lvl3pPr>
            <a:lvl4pPr marL="685800">
              <a:lnSpc>
                <a:spcPct val="100000"/>
              </a:lnSpc>
              <a:defRPr lang="de-DE" sz="1400"/>
            </a:lvl4pPr>
            <a:lvl5pPr marL="1143000">
              <a:lnSpc>
                <a:spcPct val="100000"/>
              </a:lnSpc>
              <a:defRPr lang="de-DE" sz="14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659A9D2-C6ED-A99E-6041-56B5688418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75DF2D63-3FF5-D547-96B9-BE9CCD1ABA58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971F094C-919A-3E78-DE58-27C2B997C9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AD6DBECB-0E53-C186-A485-96A8FC1252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98448" y="612648"/>
            <a:ext cx="3200400" cy="3200400"/>
          </a:xfrm>
          <a:prstGeom prst="ellipse">
            <a:avLst/>
          </a:prstGeom>
          <a:noFill/>
        </p:spPr>
        <p:txBody>
          <a:bodyPr rtlCol="0" anchor="ctr"/>
          <a:lstStyle>
            <a:lvl1pPr marL="0" indent="0" algn="ctr">
              <a:buNone/>
              <a:defRPr lang="de-DE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0">
            <a:extLst>
              <a:ext uri="{FF2B5EF4-FFF2-40B4-BE49-F238E27FC236}">
                <a16:creationId xmlns:a16="http://schemas.microsoft.com/office/drawing/2014/main" id="{F0B28D44-29B3-3396-973D-82E361161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98080" y="5129784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rtlCol="0" anchor="b" anchorCtr="0">
            <a:noAutofit/>
          </a:bodyPr>
          <a:lstStyle>
            <a:lvl1pPr marL="0" indent="0">
              <a:lnSpc>
                <a:spcPts val="1720"/>
              </a:lnSpc>
              <a:buNone/>
              <a:defRPr lang="de-DE"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lang="de-DE" sz="2000" b="1"/>
            </a:lvl2pPr>
            <a:lvl3pPr marL="914400" indent="0">
              <a:buNone/>
              <a:defRPr lang="de-DE" sz="1800" b="1"/>
            </a:lvl3pPr>
            <a:lvl4pPr marL="1371600" indent="0">
              <a:buNone/>
              <a:defRPr lang="de-DE" sz="1600" b="1"/>
            </a:lvl4pPr>
            <a:lvl5pPr marL="1828800" indent="0">
              <a:buNone/>
              <a:defRPr lang="de-DE" sz="1600" b="1"/>
            </a:lvl5pPr>
            <a:lvl6pPr marL="2286000" indent="0">
              <a:buNone/>
              <a:defRPr lang="de-DE" sz="1600" b="1"/>
            </a:lvl6pPr>
            <a:lvl7pPr marL="2743200" indent="0">
              <a:buNone/>
              <a:defRPr lang="de-DE" sz="1600" b="1"/>
            </a:lvl7pPr>
            <a:lvl8pPr marL="3200400" indent="0">
              <a:buNone/>
              <a:defRPr lang="de-DE" sz="1600" b="1"/>
            </a:lvl8pPr>
            <a:lvl9pPr marL="3657600" indent="0">
              <a:buNone/>
              <a:defRPr lang="de-DE"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C06156AC-1153-3958-CFE6-6CDCC21C38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498080" y="5568696"/>
            <a:ext cx="3886200" cy="905256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de-DE" sz="1400"/>
            </a:lvl1pPr>
            <a:lvl2pPr marL="228600">
              <a:lnSpc>
                <a:spcPct val="100000"/>
              </a:lnSpc>
              <a:defRPr lang="de-DE" sz="1400"/>
            </a:lvl2pPr>
            <a:lvl3pPr marL="457200">
              <a:lnSpc>
                <a:spcPct val="100000"/>
              </a:lnSpc>
              <a:defRPr lang="de-DE" sz="1400"/>
            </a:lvl3pPr>
            <a:lvl4pPr marL="685800">
              <a:lnSpc>
                <a:spcPct val="100000"/>
              </a:lnSpc>
              <a:defRPr lang="de-DE" sz="1400"/>
            </a:lvl4pPr>
            <a:lvl5pPr marL="1143000">
              <a:lnSpc>
                <a:spcPct val="100000"/>
              </a:lnSpc>
              <a:defRPr lang="de-DE" sz="14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4CE90CA-176B-1E45-FECF-0290B1DCF5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45352" y="704088"/>
            <a:ext cx="914400" cy="914400"/>
          </a:xfrm>
        </p:spPr>
        <p:txBody>
          <a:bodyPr rtlCol="0" anchor="ctr"/>
          <a:lstStyle>
            <a:lvl1pPr marL="0" indent="0" algn="ctr">
              <a:buNone/>
              <a:defRPr lang="de-DE" sz="9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365BC287-99EE-D6FA-48B9-1E6FFE9357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5352" y="3273552"/>
            <a:ext cx="914400" cy="914400"/>
          </a:xfrm>
        </p:spPr>
        <p:txBody>
          <a:bodyPr rtlCol="0" anchor="ctr"/>
          <a:lstStyle>
            <a:lvl1pPr marL="0" indent="0" algn="ctr">
              <a:buNone/>
              <a:defRPr lang="de-DE" sz="9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ECE7A377-A1E6-77DF-79F9-F251BD7577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5352" y="5166360"/>
            <a:ext cx="914400" cy="914400"/>
          </a:xfrm>
        </p:spPr>
        <p:txBody>
          <a:bodyPr rtlCol="0" anchor="ctr"/>
          <a:lstStyle>
            <a:lvl1pPr marL="0" indent="0" algn="ctr">
              <a:buNone/>
              <a:defRPr lang="de-DE" sz="9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2D976B1-BEF2-CB69-E97E-A6DAD1F04689}"/>
              </a:ext>
            </a:extLst>
          </p:cNvPr>
          <p:cNvCxnSpPr>
            <a:cxnSpLocks/>
          </p:cNvCxnSpPr>
          <p:nvPr userDrawn="1"/>
        </p:nvCxnSpPr>
        <p:spPr>
          <a:xfrm>
            <a:off x="1298448" y="6111876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116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9358819-7D9B-11CB-DBC5-CC8BC5C07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75DF2D63-3FF5-D547-96B9-BE9CCD1ABA58}" type="slidenum">
              <a:rPr lang="de-DE" smtClean="0"/>
              <a:pPr rtl="0"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EB2EEB-FE70-98B2-9437-0E1E91F92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FAA902D-BDC9-E5AF-D40D-7B8DE616EBE0}"/>
              </a:ext>
            </a:extLst>
          </p:cNvPr>
          <p:cNvCxnSpPr>
            <a:cxnSpLocks/>
          </p:cNvCxnSpPr>
          <p:nvPr userDrawn="1"/>
        </p:nvCxnSpPr>
        <p:spPr>
          <a:xfrm>
            <a:off x="5890260" y="1536192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2A4017E-4CAA-8499-38AE-3A3306A7EB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34640" y="2057400"/>
            <a:ext cx="6519672" cy="2971800"/>
          </a:xfrm>
          <a:solidFill>
            <a:schemeClr val="accent4"/>
          </a:solidFill>
        </p:spPr>
        <p:txBody>
          <a:bodyPr lIns="576072" tIns="228600" rIns="576072" bIns="228600" rtlCol="0" anchor="ctr"/>
          <a:lstStyle>
            <a:lvl1pPr marL="0" indent="0" algn="ctr">
              <a:lnSpc>
                <a:spcPts val="2460"/>
              </a:lnSpc>
              <a:buNone/>
              <a:defRPr lang="de-DE" sz="2000"/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E9103CB5-F9EF-D6DA-A5D4-DCCAEBEBE6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71216" y="5330952"/>
            <a:ext cx="6519672" cy="1527048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17F00C-8F19-CB9F-D5BF-9A5F4C77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24" y="609600"/>
            <a:ext cx="3959352" cy="530352"/>
          </a:xfrm>
        </p:spPr>
        <p:txBody>
          <a:bodyPr rtlCol="0"/>
          <a:lstStyle>
            <a:lvl1pPr algn="ctr">
              <a:defRPr lang="de-DE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66626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8C402F40-958A-D2BF-629C-39B659EC95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1999" cy="6858000"/>
          </a:xfrm>
          <a:custGeom>
            <a:avLst/>
            <a:gdLst>
              <a:gd name="connsiteX0" fmla="*/ 5890261 w 12191999"/>
              <a:gd name="connsiteY0" fmla="*/ 4496651 h 6858000"/>
              <a:gd name="connsiteX1" fmla="*/ 5890261 w 12191999"/>
              <a:gd name="connsiteY1" fmla="*/ 4584953 h 6858000"/>
              <a:gd name="connsiteX2" fmla="*/ 6299835 w 12191999"/>
              <a:gd name="connsiteY2" fmla="*/ 4584953 h 6858000"/>
              <a:gd name="connsiteX3" fmla="*/ 6299835 w 12191999"/>
              <a:gd name="connsiteY3" fmla="*/ 4496651 h 6858000"/>
              <a:gd name="connsiteX4" fmla="*/ 0 w 12191999"/>
              <a:gd name="connsiteY4" fmla="*/ 0 h 6858000"/>
              <a:gd name="connsiteX5" fmla="*/ 12191999 w 12191999"/>
              <a:gd name="connsiteY5" fmla="*/ 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5890261" y="4496651"/>
                </a:moveTo>
                <a:lnTo>
                  <a:pt x="5890261" y="4584953"/>
                </a:lnTo>
                <a:lnTo>
                  <a:pt x="6299835" y="4584953"/>
                </a:lnTo>
                <a:lnTo>
                  <a:pt x="6299835" y="449665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ABAFD431-F46D-3701-6A51-738ADAF3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715" y="1485302"/>
            <a:ext cx="9120570" cy="3887396"/>
          </a:xfrm>
          <a:custGeom>
            <a:avLst/>
            <a:gdLst>
              <a:gd name="connsiteX0" fmla="*/ 4354545 w 9120570"/>
              <a:gd name="connsiteY0" fmla="*/ 3011350 h 3887396"/>
              <a:gd name="connsiteX1" fmla="*/ 4354545 w 9120570"/>
              <a:gd name="connsiteY1" fmla="*/ 3099652 h 3887396"/>
              <a:gd name="connsiteX2" fmla="*/ 4764120 w 9120570"/>
              <a:gd name="connsiteY2" fmla="*/ 3099652 h 3887396"/>
              <a:gd name="connsiteX3" fmla="*/ 4764120 w 9120570"/>
              <a:gd name="connsiteY3" fmla="*/ 3011350 h 3887396"/>
              <a:gd name="connsiteX4" fmla="*/ 0 w 9120570"/>
              <a:gd name="connsiteY4" fmla="*/ 0 h 3887396"/>
              <a:gd name="connsiteX5" fmla="*/ 9120570 w 9120570"/>
              <a:gd name="connsiteY5" fmla="*/ 0 h 3887396"/>
              <a:gd name="connsiteX6" fmla="*/ 9120570 w 9120570"/>
              <a:gd name="connsiteY6" fmla="*/ 3887396 h 3887396"/>
              <a:gd name="connsiteX7" fmla="*/ 0 w 9120570"/>
              <a:gd name="connsiteY7" fmla="*/ 3887396 h 388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20570" h="3887396">
                <a:moveTo>
                  <a:pt x="4354545" y="3011350"/>
                </a:moveTo>
                <a:lnTo>
                  <a:pt x="4354545" y="3099652"/>
                </a:lnTo>
                <a:lnTo>
                  <a:pt x="4764120" y="3099652"/>
                </a:lnTo>
                <a:lnTo>
                  <a:pt x="4764120" y="3011350"/>
                </a:lnTo>
                <a:close/>
                <a:moveTo>
                  <a:pt x="0" y="0"/>
                </a:moveTo>
                <a:lnTo>
                  <a:pt x="9120570" y="0"/>
                </a:lnTo>
                <a:lnTo>
                  <a:pt x="9120570" y="3887396"/>
                </a:lnTo>
                <a:lnTo>
                  <a:pt x="0" y="388739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1097280" rtlCol="0" anchor="b">
            <a:noAutofit/>
          </a:bodyPr>
          <a:lstStyle>
            <a:lvl1pPr algn="ctr">
              <a:defRPr lang="de-DE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CAFD788D-D699-2BA7-3637-AA3B48C09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0" y="612648"/>
            <a:ext cx="2286000" cy="2286000"/>
          </a:xfrm>
          <a:prstGeom prst="ellipse">
            <a:avLst/>
          </a:prstGeom>
        </p:spPr>
        <p:txBody>
          <a:bodyPr rtlCol="0" anchor="ctr"/>
          <a:lstStyle>
            <a:lvl1pPr marL="0" indent="0" algn="ctr">
              <a:buNone/>
              <a:defRPr lang="de-DE" sz="105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808A0C0-A02B-D1C7-6DE5-CA25624AD0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2768" y="5751576"/>
            <a:ext cx="9116568" cy="722376"/>
          </a:xfrm>
        </p:spPr>
        <p:txBody>
          <a:bodyPr rtlCol="0" anchor="ctr"/>
          <a:lstStyle>
            <a:lvl1pPr marL="0" indent="0" algn="ctr">
              <a:buNone/>
              <a:defRPr lang="de-DE" sz="2000" cap="all" baseline="0"/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469017C4-5BB0-DF6F-781B-FB81A3A5D977}"/>
              </a:ext>
            </a:extLst>
          </p:cNvPr>
          <p:cNvSpPr/>
          <p:nvPr userDrawn="1"/>
        </p:nvSpPr>
        <p:spPr>
          <a:xfrm>
            <a:off x="5890260" y="449665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9110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4BC7BE-FECC-8573-D4F0-FA004B4A04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75DF2D63-3FF5-D547-96B9-BE9CCD1ABA58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4DB0707-D3A6-4BF0-3225-EC3851AD73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1AE946-135C-E4E8-BA60-64AB48B87F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75DF2D63-3FF5-D547-96B9-BE9CCD1ABA58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D67329-9F30-BEB7-31E2-FECA7FD59B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/>
          <a:lstStyle>
            <a:lvl1pPr>
              <a:defRPr lang="de-DE" sz="3200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684" y="987425"/>
            <a:ext cx="6124703" cy="4873625"/>
          </a:xfrm>
        </p:spPr>
        <p:txBody>
          <a:bodyPr rtlCol="0"/>
          <a:lstStyle>
            <a:lvl1pPr>
              <a:defRPr lang="de-DE" sz="3200"/>
            </a:lvl1pPr>
            <a:lvl2pPr>
              <a:defRPr lang="de-DE" sz="2800"/>
            </a:lvl2pPr>
            <a:lvl3pPr>
              <a:defRPr lang="de-DE" sz="2400"/>
            </a:lvl3pPr>
            <a:lvl4pPr>
              <a:defRPr lang="de-DE" sz="2000"/>
            </a:lvl4pPr>
            <a:lvl5pPr>
              <a:defRPr lang="de-DE" sz="2000"/>
            </a:lvl5pPr>
            <a:lvl6pPr>
              <a:defRPr lang="de-DE" sz="2000"/>
            </a:lvl6pPr>
            <a:lvl7pPr>
              <a:defRPr lang="de-DE" sz="2000"/>
            </a:lvl7pPr>
            <a:lvl8pPr>
              <a:defRPr lang="de-DE" sz="2000"/>
            </a:lvl8pPr>
            <a:lvl9pPr>
              <a:defRPr lang="de-DE" sz="20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8448" y="2057400"/>
            <a:ext cx="3932237" cy="3811588"/>
          </a:xfrm>
        </p:spPr>
        <p:txBody>
          <a:bodyPr rtlCol="0"/>
          <a:lstStyle>
            <a:lvl1pPr marL="0" indent="0">
              <a:buNone/>
              <a:defRPr lang="de-DE" sz="1600"/>
            </a:lvl1pPr>
            <a:lvl2pPr marL="457200" indent="0">
              <a:buNone/>
              <a:defRPr lang="de-DE" sz="1400"/>
            </a:lvl2pPr>
            <a:lvl3pPr marL="914400" indent="0">
              <a:buNone/>
              <a:defRPr lang="de-DE" sz="1200"/>
            </a:lvl3pPr>
            <a:lvl4pPr marL="1371600" indent="0">
              <a:buNone/>
              <a:defRPr lang="de-DE" sz="1000"/>
            </a:lvl4pPr>
            <a:lvl5pPr marL="1828800" indent="0">
              <a:buNone/>
              <a:defRPr lang="de-DE" sz="1000"/>
            </a:lvl5pPr>
            <a:lvl6pPr marL="2286000" indent="0">
              <a:buNone/>
              <a:defRPr lang="de-DE" sz="1000"/>
            </a:lvl6pPr>
            <a:lvl7pPr marL="2743200" indent="0">
              <a:buNone/>
              <a:defRPr lang="de-DE" sz="1000"/>
            </a:lvl7pPr>
            <a:lvl8pPr marL="3200400" indent="0">
              <a:buNone/>
              <a:defRPr lang="de-DE" sz="1000"/>
            </a:lvl8pPr>
            <a:lvl9pPr marL="3657600" indent="0">
              <a:buNone/>
              <a:defRPr lang="de-DE"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183587-0236-046F-3B80-4D4EEA7A80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75DF2D63-3FF5-D547-96B9-BE9CCD1ABA58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0C67779-9FAD-3FE4-5C67-7E5313C03B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/>
          <a:lstStyle>
            <a:lvl1pPr>
              <a:defRPr lang="de-DE" sz="3200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0684" y="993775"/>
            <a:ext cx="6124703" cy="4873625"/>
          </a:xfrm>
        </p:spPr>
        <p:txBody>
          <a:bodyPr rtlCol="0"/>
          <a:lstStyle>
            <a:lvl1pPr marL="0" indent="0">
              <a:buNone/>
              <a:defRPr lang="de-DE" sz="3200"/>
            </a:lvl1pPr>
            <a:lvl2pPr marL="457200" indent="0">
              <a:buNone/>
              <a:defRPr lang="de-DE" sz="2800"/>
            </a:lvl2pPr>
            <a:lvl3pPr marL="914400" indent="0">
              <a:buNone/>
              <a:defRPr lang="de-DE" sz="2400"/>
            </a:lvl3pPr>
            <a:lvl4pPr marL="1371600" indent="0">
              <a:buNone/>
              <a:defRPr lang="de-DE" sz="2000"/>
            </a:lvl4pPr>
            <a:lvl5pPr marL="1828800" indent="0">
              <a:buNone/>
              <a:defRPr lang="de-DE" sz="2000"/>
            </a:lvl5pPr>
            <a:lvl6pPr marL="2286000" indent="0">
              <a:buNone/>
              <a:defRPr lang="de-DE" sz="2000"/>
            </a:lvl6pPr>
            <a:lvl7pPr marL="2743200" indent="0">
              <a:buNone/>
              <a:defRPr lang="de-DE" sz="2000"/>
            </a:lvl7pPr>
            <a:lvl8pPr marL="3200400" indent="0">
              <a:buNone/>
              <a:defRPr lang="de-DE" sz="2000"/>
            </a:lvl8pPr>
            <a:lvl9pPr marL="3657600" indent="0">
              <a:buNone/>
              <a:defRPr lang="de-DE"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8448" y="2057400"/>
            <a:ext cx="3932237" cy="3811588"/>
          </a:xfrm>
        </p:spPr>
        <p:txBody>
          <a:bodyPr rtlCol="0"/>
          <a:lstStyle>
            <a:lvl1pPr marL="0" indent="0">
              <a:buNone/>
              <a:defRPr lang="de-DE" sz="1600"/>
            </a:lvl1pPr>
            <a:lvl2pPr marL="457200" indent="0">
              <a:buNone/>
              <a:defRPr lang="de-DE" sz="1400"/>
            </a:lvl2pPr>
            <a:lvl3pPr marL="914400" indent="0">
              <a:buNone/>
              <a:defRPr lang="de-DE" sz="1200"/>
            </a:lvl3pPr>
            <a:lvl4pPr marL="1371600" indent="0">
              <a:buNone/>
              <a:defRPr lang="de-DE" sz="1000"/>
            </a:lvl4pPr>
            <a:lvl5pPr marL="1828800" indent="0">
              <a:buNone/>
              <a:defRPr lang="de-DE" sz="1000"/>
            </a:lvl5pPr>
            <a:lvl6pPr marL="2286000" indent="0">
              <a:buNone/>
              <a:defRPr lang="de-DE" sz="1000"/>
            </a:lvl6pPr>
            <a:lvl7pPr marL="2743200" indent="0">
              <a:buNone/>
              <a:defRPr lang="de-DE" sz="1000"/>
            </a:lvl7pPr>
            <a:lvl8pPr marL="3200400" indent="0">
              <a:buNone/>
              <a:defRPr lang="de-DE" sz="1000"/>
            </a:lvl8pPr>
            <a:lvl9pPr marL="3657600" indent="0">
              <a:buNone/>
              <a:defRPr lang="de-DE"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AD70A4E-ED43-B5A1-F8FE-762E21A30A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75DF2D63-3FF5-D547-96B9-BE9CCD1ABA58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4125545-56D8-5212-AA45-63F7C1DBF1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94B2501-78A9-E41B-7C2D-09F09ADDCB5E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BA0478E-A529-CF4E-CE5C-583ACA20D66C}"/>
              </a:ext>
            </a:extLst>
          </p:cNvPr>
          <p:cNvSpPr/>
          <p:nvPr userDrawn="1"/>
        </p:nvSpPr>
        <p:spPr>
          <a:xfrm>
            <a:off x="4462849" y="685800"/>
            <a:ext cx="7119551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124712"/>
            <a:ext cx="3886200" cy="548640"/>
          </a:xfrm>
        </p:spPr>
        <p:txBody>
          <a:bodyPr rtlCol="0"/>
          <a:lstStyle>
            <a:lvl1pPr>
              <a:defRPr lang="de-DE" spc="300" baseline="0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816352"/>
            <a:ext cx="3602736" cy="3364992"/>
          </a:xfrm>
        </p:spPr>
        <p:txBody>
          <a:bodyPr rtlCol="0"/>
          <a:lstStyle>
            <a:lvl1pPr marL="0" indent="0">
              <a:lnSpc>
                <a:spcPct val="150000"/>
              </a:lnSpc>
              <a:buNone/>
              <a:defRPr lang="de-DE" sz="2000" cap="all" spc="0" baseline="0"/>
            </a:lvl1pPr>
            <a:lvl2pPr marL="228600">
              <a:defRPr lang="de-DE" spc="0" baseline="0"/>
            </a:lvl2pPr>
            <a:lvl3pPr marL="457200">
              <a:defRPr lang="de-DE" spc="0" baseline="0"/>
            </a:lvl3pPr>
            <a:lvl4pPr marL="685800">
              <a:defRPr lang="de-DE" spc="0" baseline="0"/>
            </a:lvl4pPr>
            <a:lvl5pPr marL="1143000">
              <a:defRPr lang="de-DE" spc="0" baseline="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75DF2D63-3FF5-D547-96B9-BE9CCD1ABA58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0AD0F96-99DE-C9D9-569E-AE6FC6307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6904" y="1188720"/>
            <a:ext cx="6638544" cy="4480560"/>
          </a:xfrm>
          <a:noFill/>
        </p:spPr>
        <p:txBody>
          <a:bodyPr rtlCol="0" anchor="ctr"/>
          <a:lstStyle>
            <a:lvl1pPr marL="0" indent="0" algn="ctr">
              <a:buNone/>
              <a:defRPr lang="de-DE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D792E47F-4E2C-B4B2-51F0-43D9D15C5A60}"/>
              </a:ext>
            </a:extLst>
          </p:cNvPr>
          <p:cNvCxnSpPr>
            <a:cxnSpLocks/>
          </p:cNvCxnSpPr>
          <p:nvPr userDrawn="1"/>
        </p:nvCxnSpPr>
        <p:spPr>
          <a:xfrm>
            <a:off x="1295400" y="205740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1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BBA0478E-A529-CF4E-CE5C-583ACA20D66C}"/>
              </a:ext>
            </a:extLst>
          </p:cNvPr>
          <p:cNvSpPr/>
          <p:nvPr userDrawn="1"/>
        </p:nvSpPr>
        <p:spPr>
          <a:xfrm>
            <a:off x="3578352" y="0"/>
            <a:ext cx="86136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824" y="1124712"/>
            <a:ext cx="5760720" cy="548640"/>
          </a:xfrm>
        </p:spPr>
        <p:txBody>
          <a:bodyPr rtlCol="0"/>
          <a:lstStyle>
            <a:lvl1pPr>
              <a:defRPr lang="de-DE" spc="300" baseline="0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824" y="2889504"/>
            <a:ext cx="5760720" cy="3319272"/>
          </a:xfrm>
        </p:spPr>
        <p:txBody>
          <a:bodyPr rtlCol="0"/>
          <a:lstStyle>
            <a:lvl1pPr marL="0" indent="0">
              <a:lnSpc>
                <a:spcPct val="150000"/>
              </a:lnSpc>
              <a:buNone/>
              <a:defRPr lang="de-DE" sz="2000" cap="none" spc="0" baseline="0"/>
            </a:lvl1pPr>
            <a:lvl2pPr marL="228600">
              <a:defRPr lang="de-DE" spc="0" baseline="0"/>
            </a:lvl2pPr>
            <a:lvl3pPr marL="457200">
              <a:defRPr lang="de-DE" spc="0" baseline="0"/>
            </a:lvl3pPr>
            <a:lvl4pPr marL="685800">
              <a:defRPr lang="de-DE" spc="0" baseline="0"/>
            </a:lvl4pPr>
            <a:lvl5pPr marL="1143000">
              <a:defRPr lang="de-DE" spc="0" baseline="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</a:defRPr>
            </a:lvl1pPr>
          </a:lstStyle>
          <a:p>
            <a:pPr rtl="0"/>
            <a:fld id="{75DF2D63-3FF5-D547-96B9-BE9CCD1ABA58}" type="slidenum">
              <a:rPr lang="de-DE" smtClean="0"/>
              <a:pPr rtl="0"/>
              <a:t>‹#›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 lang="de-DE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Präsentationstitel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0AD0F96-99DE-C9D9-569E-AE6FC6307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8448" y="1828800"/>
            <a:ext cx="3200400" cy="3200400"/>
          </a:xfrm>
          <a:prstGeom prst="ellipse">
            <a:avLst/>
          </a:prstGeom>
          <a:noFill/>
        </p:spPr>
        <p:txBody>
          <a:bodyPr rtlCol="0" anchor="ctr"/>
          <a:lstStyle>
            <a:lvl1pPr marL="0" indent="0" algn="ctr">
              <a:buNone/>
              <a:defRPr lang="de-DE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036BAAC-D89F-682D-12A3-1C31F92F0FAF}"/>
              </a:ext>
            </a:extLst>
          </p:cNvPr>
          <p:cNvCxnSpPr>
            <a:cxnSpLocks/>
          </p:cNvCxnSpPr>
          <p:nvPr userDrawn="1"/>
        </p:nvCxnSpPr>
        <p:spPr>
          <a:xfrm>
            <a:off x="649224" y="2667000"/>
            <a:ext cx="0" cy="3124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F877625-E710-6DF2-3E49-374C6DD8DBC0}"/>
              </a:ext>
            </a:extLst>
          </p:cNvPr>
          <p:cNvCxnSpPr>
            <a:cxnSpLocks/>
          </p:cNvCxnSpPr>
          <p:nvPr userDrawn="1"/>
        </p:nvCxnSpPr>
        <p:spPr>
          <a:xfrm>
            <a:off x="5447344" y="205740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D0AC02C-19A4-4754-CC96-34357DEFF5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7048" y="1481328"/>
            <a:ext cx="9144000" cy="3886200"/>
          </a:xfrm>
          <a:custGeom>
            <a:avLst/>
            <a:gdLst>
              <a:gd name="connsiteX0" fmla="*/ 6521576 w 9144000"/>
              <a:gd name="connsiteY0" fmla="*/ 2811867 h 3886200"/>
              <a:gd name="connsiteX1" fmla="*/ 6521576 w 9144000"/>
              <a:gd name="connsiteY1" fmla="*/ 2900169 h 3886200"/>
              <a:gd name="connsiteX2" fmla="*/ 6931151 w 9144000"/>
              <a:gd name="connsiteY2" fmla="*/ 2900169 h 3886200"/>
              <a:gd name="connsiteX3" fmla="*/ 6931151 w 9144000"/>
              <a:gd name="connsiteY3" fmla="*/ 2811867 h 3886200"/>
              <a:gd name="connsiteX4" fmla="*/ 0 w 9144000"/>
              <a:gd name="connsiteY4" fmla="*/ 0 h 3886200"/>
              <a:gd name="connsiteX5" fmla="*/ 9144000 w 9144000"/>
              <a:gd name="connsiteY5" fmla="*/ 0 h 3886200"/>
              <a:gd name="connsiteX6" fmla="*/ 9144000 w 9144000"/>
              <a:gd name="connsiteY6" fmla="*/ 3886200 h 3886200"/>
              <a:gd name="connsiteX7" fmla="*/ 0 w 9144000"/>
              <a:gd name="connsiteY7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86200">
                <a:moveTo>
                  <a:pt x="6521576" y="2811867"/>
                </a:moveTo>
                <a:lnTo>
                  <a:pt x="6521576" y="2900169"/>
                </a:lnTo>
                <a:lnTo>
                  <a:pt x="6931151" y="2900169"/>
                </a:lnTo>
                <a:lnTo>
                  <a:pt x="6931151" y="2811867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886200"/>
                </a:lnTo>
                <a:lnTo>
                  <a:pt x="0" y="38862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636" y="3200400"/>
            <a:ext cx="8110728" cy="457200"/>
          </a:xfrm>
        </p:spPr>
        <p:txBody>
          <a:bodyPr rtlCol="0" anchor="ctr"/>
          <a:lstStyle>
            <a:lvl1pPr algn="ctr">
              <a:defRPr lang="de-DE" sz="4800" spc="300" baseline="0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0" y="4745736"/>
            <a:ext cx="1389888" cy="1280160"/>
          </a:xfrm>
        </p:spPr>
        <p:txBody>
          <a:bodyPr rtlCol="0"/>
          <a:lstStyle>
            <a:lvl1pPr marL="0" indent="0">
              <a:buNone/>
              <a:defRPr lang="de-DE"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lang="de-DE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de-DE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de-DE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de-DE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de-DE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de-DE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de-DE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de-DE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2E7004C-CFEF-6E88-A3C1-60FBC7F8CD13}"/>
              </a:ext>
            </a:extLst>
          </p:cNvPr>
          <p:cNvSpPr/>
          <p:nvPr userDrawn="1"/>
        </p:nvSpPr>
        <p:spPr>
          <a:xfrm>
            <a:off x="8048624" y="4293195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03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609600"/>
            <a:ext cx="10058400" cy="914400"/>
          </a:xfrm>
        </p:spPr>
        <p:txBody>
          <a:bodyPr rtlCol="0"/>
          <a:lstStyle>
            <a:lvl1pPr>
              <a:defRPr lang="de-DE" spc="300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55945"/>
            <a:ext cx="9820656" cy="4352544"/>
          </a:xfrm>
        </p:spPr>
        <p:txBody>
          <a:bodyPr rtlCol="0"/>
          <a:lstStyle>
            <a:lvl1pPr>
              <a:defRPr lang="de-DE" spc="0" baseline="0"/>
            </a:lvl1pPr>
            <a:lvl2pPr>
              <a:defRPr lang="de-DE" spc="0" baseline="0"/>
            </a:lvl2pPr>
            <a:lvl3pPr>
              <a:defRPr lang="de-DE" spc="0" baseline="0"/>
            </a:lvl3pPr>
            <a:lvl4pPr>
              <a:defRPr lang="de-DE" spc="0" baseline="0"/>
            </a:lvl4pPr>
            <a:lvl5pPr>
              <a:defRPr lang="de-DE" spc="0" baseline="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75DF2D63-3FF5-D547-96B9-BE9CCD1ABA58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152133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609600"/>
            <a:ext cx="9829800" cy="914400"/>
          </a:xfrm>
        </p:spPr>
        <p:txBody>
          <a:bodyPr rtlCol="0"/>
          <a:lstStyle>
            <a:lvl1pPr algn="ctr">
              <a:defRPr lang="de-DE" spc="300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746504"/>
            <a:ext cx="9829800" cy="4352544"/>
          </a:xfrm>
        </p:spPr>
        <p:txBody>
          <a:bodyPr rtlCol="0"/>
          <a:lstStyle>
            <a:lvl1pPr>
              <a:defRPr lang="de-DE" spc="0" baseline="0"/>
            </a:lvl1pPr>
            <a:lvl2pPr>
              <a:defRPr lang="de-DE" spc="0" baseline="0"/>
            </a:lvl2pPr>
            <a:lvl3pPr>
              <a:defRPr lang="de-DE" spc="0" baseline="0"/>
            </a:lvl3pPr>
            <a:lvl4pPr>
              <a:defRPr lang="de-DE" spc="0" baseline="0"/>
            </a:lvl4pPr>
            <a:lvl5pPr>
              <a:defRPr lang="de-DE" spc="0" baseline="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75DF2D63-3FF5-D547-96B9-BE9CCD1ABA58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164184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eb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75DF2D63-3FF5-D547-96B9-BE9CCD1ABA58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7811310-A21F-0BFB-8198-22EDFCF9F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0576" y="658368"/>
            <a:ext cx="6821424" cy="3346704"/>
          </a:xfrm>
          <a:prstGeom prst="rect">
            <a:avLst/>
          </a:prstGeom>
        </p:spPr>
        <p:txBody>
          <a:bodyPr wrap="square" rtlCol="0">
            <a:noAutofit/>
          </a:bodyPr>
          <a:lstStyle>
            <a:defPPr>
              <a:defRPr lang="de-DE"/>
            </a:def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73D2EFC-F14F-5508-06EE-4E5B5C535E16}"/>
              </a:ext>
            </a:extLst>
          </p:cNvPr>
          <p:cNvCxnSpPr>
            <a:cxnSpLocks/>
          </p:cNvCxnSpPr>
          <p:nvPr userDrawn="1"/>
        </p:nvCxnSpPr>
        <p:spPr>
          <a:xfrm>
            <a:off x="1819102" y="5548842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ntertitel 2">
            <a:extLst>
              <a:ext uri="{FF2B5EF4-FFF2-40B4-BE49-F238E27FC236}">
                <a16:creationId xmlns:a16="http://schemas.microsoft.com/office/drawing/2014/main" id="{28A6ACFB-D620-056D-1C62-903C5FBCE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9656" y="5943600"/>
            <a:ext cx="4809744" cy="256032"/>
          </a:xfrm>
        </p:spPr>
        <p:txBody>
          <a:bodyPr rtlCol="0"/>
          <a:lstStyle>
            <a:lvl1pPr marL="0" indent="0" algn="l">
              <a:buNone/>
              <a:defRPr lang="de-DE" sz="2000" cap="all" spc="200" baseline="0">
                <a:latin typeface="+mj-lt"/>
              </a:defRPr>
            </a:lvl1pPr>
            <a:lvl2pPr marL="457200" indent="0" algn="ctr">
              <a:buNone/>
              <a:defRPr lang="de-DE" sz="2000"/>
            </a:lvl2pPr>
            <a:lvl3pPr marL="914400" indent="0" algn="ctr">
              <a:buNone/>
              <a:defRPr lang="de-DE" sz="1800"/>
            </a:lvl3pPr>
            <a:lvl4pPr marL="1371600" indent="0" algn="ctr">
              <a:buNone/>
              <a:defRPr lang="de-DE" sz="1600"/>
            </a:lvl4pPr>
            <a:lvl5pPr marL="1828800" indent="0" algn="ctr">
              <a:buNone/>
              <a:defRPr lang="de-DE" sz="1600"/>
            </a:lvl5pPr>
            <a:lvl6pPr marL="2286000" indent="0" algn="ctr">
              <a:buNone/>
              <a:defRPr lang="de-DE" sz="1600"/>
            </a:lvl6pPr>
            <a:lvl7pPr marL="2743200" indent="0" algn="ctr">
              <a:buNone/>
              <a:defRPr lang="de-DE" sz="1600"/>
            </a:lvl7pPr>
            <a:lvl8pPr marL="3200400" indent="0" algn="ctr">
              <a:buNone/>
              <a:defRPr lang="de-DE" sz="1600"/>
            </a:lvl8pPr>
            <a:lvl9pPr marL="3657600" indent="0" algn="ctr">
              <a:buNone/>
              <a:defRPr lang="de-DE" sz="1600"/>
            </a:lvl9pPr>
          </a:lstStyle>
          <a:p>
            <a:pPr rtl="0"/>
            <a:r>
              <a:rPr lang="de-DE"/>
              <a:t>Master-Untertitelformat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656" y="2459736"/>
            <a:ext cx="5157216" cy="2670048"/>
          </a:xfrm>
        </p:spPr>
        <p:txBody>
          <a:bodyPr rtlCol="0" anchor="b"/>
          <a:lstStyle>
            <a:lvl1pPr algn="l">
              <a:lnSpc>
                <a:spcPts val="5200"/>
              </a:lnSpc>
              <a:defRPr lang="de-DE" sz="3600" spc="0" baseline="0">
                <a:latin typeface="+mn-lt"/>
              </a:defRPr>
            </a:lvl1pPr>
          </a:lstStyle>
          <a:p>
            <a:pPr rtl="0"/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061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09600"/>
            <a:ext cx="10021824" cy="539496"/>
          </a:xfrm>
        </p:spPr>
        <p:txBody>
          <a:bodyPr rtlCol="0"/>
          <a:lstStyle>
            <a:lvl1pPr algn="ctr">
              <a:defRPr lang="de-DE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75DF2D63-3FF5-D547-96B9-BE9CCD1ABA58}" type="slidenum">
              <a:rPr lang="de-DE" smtClean="0"/>
              <a:pPr rtl="0"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  <p:sp>
        <p:nvSpPr>
          <p:cNvPr id="5" name="Bildplatzhalter 8">
            <a:extLst>
              <a:ext uri="{FF2B5EF4-FFF2-40B4-BE49-F238E27FC236}">
                <a16:creationId xmlns:a16="http://schemas.microsoft.com/office/drawing/2014/main" id="{6F01F221-54DA-6EF2-D9DE-2B9A7AB60B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98448" y="2441448"/>
            <a:ext cx="1828800" cy="1828800"/>
          </a:xfrm>
          <a:prstGeom prst="ellipse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lang="de-DE" sz="16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Bildplatzhalter 8">
            <a:extLst>
              <a:ext uri="{FF2B5EF4-FFF2-40B4-BE49-F238E27FC236}">
                <a16:creationId xmlns:a16="http://schemas.microsoft.com/office/drawing/2014/main" id="{9BEECCD2-A0EF-0622-7377-A2BAE97865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6200" y="2441448"/>
            <a:ext cx="1828800" cy="1828800"/>
          </a:xfrm>
          <a:prstGeom prst="ellipse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lang="de-DE" sz="16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DDD9A982-D940-ADB7-F949-B3898D1984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3952" y="2441448"/>
            <a:ext cx="1828800" cy="1828800"/>
          </a:xfrm>
          <a:prstGeom prst="ellipse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lang="de-DE" sz="16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92630AD-4FA0-C5D3-DC29-AE0E67CB6C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34272" y="2441448"/>
            <a:ext cx="1828800" cy="1828800"/>
          </a:xfrm>
          <a:prstGeom prst="ellipse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lang="de-DE" sz="16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4974336"/>
            <a:ext cx="1828800" cy="539496"/>
          </a:xfrm>
        </p:spPr>
        <p:txBody>
          <a:bodyPr lIns="0" tIns="0" rIns="0" bIns="0"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5596128"/>
            <a:ext cx="1828800" cy="347472"/>
          </a:xfrm>
        </p:spPr>
        <p:txBody>
          <a:bodyPr lIns="0" tIns="0" rIns="0" bIns="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86200" y="4974336"/>
            <a:ext cx="1828800" cy="539496"/>
          </a:xfrm>
        </p:spPr>
        <p:txBody>
          <a:bodyPr lIns="0" tIns="0" rIns="0" bIns="0"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86200" y="5596128"/>
            <a:ext cx="1828800" cy="347472"/>
          </a:xfrm>
        </p:spPr>
        <p:txBody>
          <a:bodyPr lIns="0" tIns="0" rIns="0" bIns="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73952" y="4974336"/>
            <a:ext cx="1828800" cy="539496"/>
          </a:xfrm>
        </p:spPr>
        <p:txBody>
          <a:bodyPr lIns="0" tIns="0" rIns="0" bIns="0"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73952" y="5596128"/>
            <a:ext cx="1828800" cy="347472"/>
          </a:xfrm>
        </p:spPr>
        <p:txBody>
          <a:bodyPr lIns="0" tIns="0" rIns="0" bIns="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70848" y="4974336"/>
            <a:ext cx="1828800" cy="539496"/>
          </a:xfrm>
        </p:spPr>
        <p:txBody>
          <a:bodyPr lIns="0" tIns="0" rIns="0" bIns="0"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70848" y="5596128"/>
            <a:ext cx="1828800" cy="347472"/>
          </a:xfrm>
        </p:spPr>
        <p:txBody>
          <a:bodyPr lIns="0" tIns="0" rIns="0" bIns="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6E73E07-0346-2BA8-44BC-6CB3BDEAAA99}"/>
              </a:ext>
            </a:extLst>
          </p:cNvPr>
          <p:cNvCxnSpPr>
            <a:cxnSpLocks/>
          </p:cNvCxnSpPr>
          <p:nvPr userDrawn="1"/>
        </p:nvCxnSpPr>
        <p:spPr>
          <a:xfrm>
            <a:off x="4592478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56E62977-27C7-5882-6A33-75257911D09A}"/>
              </a:ext>
            </a:extLst>
          </p:cNvPr>
          <p:cNvCxnSpPr>
            <a:cxnSpLocks/>
          </p:cNvCxnSpPr>
          <p:nvPr userDrawn="1"/>
        </p:nvCxnSpPr>
        <p:spPr>
          <a:xfrm>
            <a:off x="2004720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E705476C-2972-A423-7282-BABA9AAB32E6}"/>
              </a:ext>
            </a:extLst>
          </p:cNvPr>
          <p:cNvCxnSpPr>
            <a:cxnSpLocks/>
          </p:cNvCxnSpPr>
          <p:nvPr userDrawn="1"/>
        </p:nvCxnSpPr>
        <p:spPr>
          <a:xfrm>
            <a:off x="9737699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DE0D781B-3CB4-A523-427F-3D444B28E60E}"/>
              </a:ext>
            </a:extLst>
          </p:cNvPr>
          <p:cNvCxnSpPr>
            <a:cxnSpLocks/>
          </p:cNvCxnSpPr>
          <p:nvPr userDrawn="1"/>
        </p:nvCxnSpPr>
        <p:spPr>
          <a:xfrm>
            <a:off x="7183278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04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09600"/>
            <a:ext cx="10332720" cy="539496"/>
          </a:xfrm>
        </p:spPr>
        <p:txBody>
          <a:bodyPr rtlCol="0"/>
          <a:lstStyle>
            <a:lvl1pPr algn="ctr">
              <a:defRPr lang="de-DE"/>
            </a:lvl1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75DF2D63-3FF5-D547-96B9-BE9CCD1ABA58}" type="slidenum">
              <a:rPr lang="de-DE" smtClean="0"/>
              <a:pPr rtl="0"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Präsentationstitel</a:t>
            </a:r>
          </a:p>
        </p:txBody>
      </p:sp>
      <p:sp>
        <p:nvSpPr>
          <p:cNvPr id="5" name="Bildplatzhalter 8">
            <a:extLst>
              <a:ext uri="{FF2B5EF4-FFF2-40B4-BE49-F238E27FC236}">
                <a16:creationId xmlns:a16="http://schemas.microsoft.com/office/drawing/2014/main" id="{6F01F221-54DA-6EF2-D9DE-2B9A7AB60B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36776" y="1755648"/>
            <a:ext cx="1143000" cy="1143000"/>
          </a:xfrm>
          <a:prstGeom prst="ellipse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lang="de-DE" sz="16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Bildplatzhalter 8">
            <a:extLst>
              <a:ext uri="{FF2B5EF4-FFF2-40B4-BE49-F238E27FC236}">
                <a16:creationId xmlns:a16="http://schemas.microsoft.com/office/drawing/2014/main" id="{9BEECCD2-A0EF-0622-7377-A2BAE97865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4528" y="1755648"/>
            <a:ext cx="1143000" cy="1143000"/>
          </a:xfrm>
          <a:prstGeom prst="ellipse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lang="de-DE" sz="16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DDD9A982-D940-ADB7-F949-B3898D1984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48856" y="1755648"/>
            <a:ext cx="1143000" cy="1143000"/>
          </a:xfrm>
          <a:prstGeom prst="ellipse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lang="de-DE" sz="16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92630AD-4FA0-C5D3-DC29-AE0E67CB6C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81744" y="1755648"/>
            <a:ext cx="1143000" cy="1143000"/>
          </a:xfrm>
          <a:prstGeom prst="ellipse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lang="de-DE" sz="16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3300984"/>
            <a:ext cx="1828800" cy="411480"/>
          </a:xfrm>
        </p:spPr>
        <p:txBody>
          <a:bodyPr lIns="0" tIns="0" rIns="0" bIns="0"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3730752"/>
            <a:ext cx="1828800" cy="347472"/>
          </a:xfrm>
        </p:spPr>
        <p:txBody>
          <a:bodyPr lIns="0" tIns="0" rIns="0" bIns="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86200" y="3300984"/>
            <a:ext cx="1828800" cy="411480"/>
          </a:xfrm>
        </p:spPr>
        <p:txBody>
          <a:bodyPr lIns="0" tIns="0" rIns="0" bIns="0"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86200" y="3730752"/>
            <a:ext cx="1828800" cy="347472"/>
          </a:xfrm>
        </p:spPr>
        <p:txBody>
          <a:bodyPr lIns="0" tIns="0" rIns="0" bIns="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10528" y="3300984"/>
            <a:ext cx="1828800" cy="411480"/>
          </a:xfrm>
        </p:spPr>
        <p:txBody>
          <a:bodyPr lIns="0" tIns="0" rIns="0" bIns="0"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10528" y="3730752"/>
            <a:ext cx="1828800" cy="347472"/>
          </a:xfrm>
        </p:spPr>
        <p:txBody>
          <a:bodyPr lIns="0" tIns="0" rIns="0" bIns="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34272" y="3300984"/>
            <a:ext cx="1828800" cy="411480"/>
          </a:xfrm>
        </p:spPr>
        <p:txBody>
          <a:bodyPr lIns="0" tIns="0" rIns="0" bIns="0"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34272" y="3730752"/>
            <a:ext cx="1828800" cy="347472"/>
          </a:xfrm>
        </p:spPr>
        <p:txBody>
          <a:bodyPr lIns="0" tIns="0" rIns="0" bIns="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F42A71B-2F05-7F67-85C0-0C5AA947983D}"/>
              </a:ext>
            </a:extLst>
          </p:cNvPr>
          <p:cNvCxnSpPr>
            <a:cxnSpLocks/>
          </p:cNvCxnSpPr>
          <p:nvPr userDrawn="1"/>
        </p:nvCxnSpPr>
        <p:spPr>
          <a:xfrm>
            <a:off x="4684061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BC25395-CA95-6040-8ED6-C7D8A2E16C49}"/>
              </a:ext>
            </a:extLst>
          </p:cNvPr>
          <p:cNvCxnSpPr>
            <a:cxnSpLocks/>
          </p:cNvCxnSpPr>
          <p:nvPr userDrawn="1"/>
        </p:nvCxnSpPr>
        <p:spPr>
          <a:xfrm>
            <a:off x="2096160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E2F589B-649A-57C2-1D3E-79FDFF84BADB}"/>
              </a:ext>
            </a:extLst>
          </p:cNvPr>
          <p:cNvCxnSpPr>
            <a:cxnSpLocks/>
          </p:cNvCxnSpPr>
          <p:nvPr userDrawn="1"/>
        </p:nvCxnSpPr>
        <p:spPr>
          <a:xfrm>
            <a:off x="9837985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1F3728F-0FBF-5AD2-357E-FFCFFBF7687E}"/>
              </a:ext>
            </a:extLst>
          </p:cNvPr>
          <p:cNvCxnSpPr>
            <a:cxnSpLocks/>
          </p:cNvCxnSpPr>
          <p:nvPr userDrawn="1"/>
        </p:nvCxnSpPr>
        <p:spPr>
          <a:xfrm>
            <a:off x="7306235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09A756E1-5275-58A9-7B09-95BEA4F4FAC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636776" y="4270248"/>
            <a:ext cx="1143000" cy="1143000"/>
          </a:xfrm>
          <a:prstGeom prst="ellipse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lang="de-DE" sz="16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Bildplatzhalter 8">
            <a:extLst>
              <a:ext uri="{FF2B5EF4-FFF2-40B4-BE49-F238E27FC236}">
                <a16:creationId xmlns:a16="http://schemas.microsoft.com/office/drawing/2014/main" id="{A4DA2F88-85BF-29B8-6321-AF19B25A626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24528" y="4270248"/>
            <a:ext cx="1143000" cy="1143000"/>
          </a:xfrm>
          <a:prstGeom prst="ellipse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lang="de-DE" sz="16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3" name="Bildplatzhalter 8">
            <a:extLst>
              <a:ext uri="{FF2B5EF4-FFF2-40B4-BE49-F238E27FC236}">
                <a16:creationId xmlns:a16="http://schemas.microsoft.com/office/drawing/2014/main" id="{4636CEF4-05E9-F5BB-BD6F-6B081DBDCA9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848856" y="4270248"/>
            <a:ext cx="1143000" cy="1143000"/>
          </a:xfrm>
          <a:prstGeom prst="ellipse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lang="de-DE" sz="16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Bildplatzhalter 8">
            <a:extLst>
              <a:ext uri="{FF2B5EF4-FFF2-40B4-BE49-F238E27FC236}">
                <a16:creationId xmlns:a16="http://schemas.microsoft.com/office/drawing/2014/main" id="{67B57C06-A1D0-7C74-6A14-2BFF0B1FC17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81744" y="4270248"/>
            <a:ext cx="1143000" cy="1143000"/>
          </a:xfrm>
          <a:prstGeom prst="ellipse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lang="de-DE" sz="16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1025D334-8990-1960-8865-C877ECC47E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98448" y="5824728"/>
            <a:ext cx="1828800" cy="411480"/>
          </a:xfrm>
        </p:spPr>
        <p:txBody>
          <a:bodyPr lIns="0" tIns="0" rIns="0" bIns="0"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26" name="Textplatzhalter 13">
            <a:extLst>
              <a:ext uri="{FF2B5EF4-FFF2-40B4-BE49-F238E27FC236}">
                <a16:creationId xmlns:a16="http://schemas.microsoft.com/office/drawing/2014/main" id="{7F491CA2-1A10-E7DB-4203-DC7E9E48CC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98448" y="6245352"/>
            <a:ext cx="1828800" cy="347472"/>
          </a:xfrm>
        </p:spPr>
        <p:txBody>
          <a:bodyPr lIns="0" tIns="0" rIns="0" bIns="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697C28E5-6260-6DA9-B4F0-665506F525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86200" y="5824728"/>
            <a:ext cx="1828800" cy="411480"/>
          </a:xfrm>
        </p:spPr>
        <p:txBody>
          <a:bodyPr lIns="0" tIns="0" rIns="0" bIns="0"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A594A25E-7F2D-4188-16B7-C34485FDD2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86200" y="6245352"/>
            <a:ext cx="1828800" cy="347472"/>
          </a:xfrm>
        </p:spPr>
        <p:txBody>
          <a:bodyPr lIns="0" tIns="0" rIns="0" bIns="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29" name="Textplatzhalter 13">
            <a:extLst>
              <a:ext uri="{FF2B5EF4-FFF2-40B4-BE49-F238E27FC236}">
                <a16:creationId xmlns:a16="http://schemas.microsoft.com/office/drawing/2014/main" id="{584B38BF-6197-486D-7134-F86E1754AF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10528" y="5824728"/>
            <a:ext cx="1828800" cy="411480"/>
          </a:xfrm>
        </p:spPr>
        <p:txBody>
          <a:bodyPr lIns="0" tIns="0" rIns="0" bIns="0"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0" name="Textplatzhalter 13">
            <a:extLst>
              <a:ext uri="{FF2B5EF4-FFF2-40B4-BE49-F238E27FC236}">
                <a16:creationId xmlns:a16="http://schemas.microsoft.com/office/drawing/2014/main" id="{D788F8D9-8CDB-C458-9AAD-0426AB467D2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10528" y="6245352"/>
            <a:ext cx="1828800" cy="347472"/>
          </a:xfrm>
        </p:spPr>
        <p:txBody>
          <a:bodyPr lIns="0" tIns="0" rIns="0" bIns="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1" name="Textplatzhalter 13">
            <a:extLst>
              <a:ext uri="{FF2B5EF4-FFF2-40B4-BE49-F238E27FC236}">
                <a16:creationId xmlns:a16="http://schemas.microsoft.com/office/drawing/2014/main" id="{78447882-2C86-B3A7-9450-29A0778E1B0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034272" y="5824728"/>
            <a:ext cx="1828800" cy="411480"/>
          </a:xfrm>
        </p:spPr>
        <p:txBody>
          <a:bodyPr lIns="0" tIns="0" rIns="0" bIns="0"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2" name="Textplatzhalter 13">
            <a:extLst>
              <a:ext uri="{FF2B5EF4-FFF2-40B4-BE49-F238E27FC236}">
                <a16:creationId xmlns:a16="http://schemas.microsoft.com/office/drawing/2014/main" id="{E321AAE1-532A-23F0-9108-055D0D7BDFB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34272" y="6245352"/>
            <a:ext cx="1828800" cy="347472"/>
          </a:xfrm>
        </p:spPr>
        <p:txBody>
          <a:bodyPr lIns="0" tIns="0" rIns="0" bIns="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e-DE"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11BC4478-FBEA-422F-73BA-0A422F15D7EA}"/>
              </a:ext>
            </a:extLst>
          </p:cNvPr>
          <p:cNvCxnSpPr>
            <a:cxnSpLocks/>
          </p:cNvCxnSpPr>
          <p:nvPr userDrawn="1"/>
        </p:nvCxnSpPr>
        <p:spPr>
          <a:xfrm>
            <a:off x="4684061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7A9AA302-5107-FDE7-557C-3305A9A7DEC2}"/>
              </a:ext>
            </a:extLst>
          </p:cNvPr>
          <p:cNvCxnSpPr>
            <a:cxnSpLocks/>
          </p:cNvCxnSpPr>
          <p:nvPr userDrawn="1"/>
        </p:nvCxnSpPr>
        <p:spPr>
          <a:xfrm>
            <a:off x="2096160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9C9F7A3-B120-C59A-E379-173F84B7D153}"/>
              </a:ext>
            </a:extLst>
          </p:cNvPr>
          <p:cNvCxnSpPr>
            <a:cxnSpLocks/>
          </p:cNvCxnSpPr>
          <p:nvPr userDrawn="1"/>
        </p:nvCxnSpPr>
        <p:spPr>
          <a:xfrm>
            <a:off x="9837985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E073A4E7-9D16-A6C0-E297-A36B10A2FABB}"/>
              </a:ext>
            </a:extLst>
          </p:cNvPr>
          <p:cNvCxnSpPr>
            <a:cxnSpLocks/>
          </p:cNvCxnSpPr>
          <p:nvPr userDrawn="1"/>
        </p:nvCxnSpPr>
        <p:spPr>
          <a:xfrm>
            <a:off x="7306235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7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09600"/>
            <a:ext cx="9821955" cy="12561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de-DE"/>
            </a:defPPr>
          </a:lstStyle>
          <a:p>
            <a:pPr rtl="0"/>
            <a:r>
              <a:rPr lang="de-DE"/>
              <a:t>KLICKEN, UM MASTER-TITELSTIL ZU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855945"/>
            <a:ext cx="982195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</a:lstStyle>
          <a:p>
            <a:pPr lvl="0" rtl="0"/>
            <a:r>
              <a:rPr lang="de-DE"/>
              <a:t>Textmasterformat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78A08F60-CEF1-832D-D403-282EA76CB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0624" y="6019801"/>
            <a:ext cx="457200" cy="184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de-DE" sz="1200" cap="all" spc="200" baseline="0">
                <a:solidFill>
                  <a:schemeClr val="accent1"/>
                </a:solidFill>
                <a:latin typeface="Posterama" panose="020B0504020200020000" pitchFamily="34" charset="0"/>
              </a:defRPr>
            </a:lvl1pPr>
          </a:lstStyle>
          <a:p>
            <a:pPr rtl="0"/>
            <a:fld id="{75DF2D63-3FF5-D547-96B9-BE9CCD1ABA58}" type="slidenum">
              <a:rPr lang="de-DE" smtClean="0"/>
              <a:pPr rtl="0"/>
              <a:t>‹#›</a:t>
            </a:fld>
            <a:endParaRPr lang="de-DE" dirty="0"/>
          </a:p>
        </p:txBody>
      </p: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010F9766-B67A-A34E-2927-9A2D6360F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388499" y="1336027"/>
            <a:ext cx="2045369" cy="159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cap="all" spc="100" baseline="0">
                <a:solidFill>
                  <a:schemeClr val="accent1"/>
                </a:solidFill>
                <a:latin typeface="Posterama" panose="020B0504020200020000" pitchFamily="34" charset="0"/>
              </a:defRPr>
            </a:lvl1pPr>
          </a:lstStyle>
          <a:p>
            <a:pPr rtl="0"/>
            <a:r>
              <a:rPr lang="de-DE" dirty="0"/>
              <a:t>Präsentationstitel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0A131BE-DFE5-28BE-2AF8-50ADF9AFDB94}"/>
              </a:ext>
            </a:extLst>
          </p:cNvPr>
          <p:cNvCxnSpPr>
            <a:cxnSpLocks/>
          </p:cNvCxnSpPr>
          <p:nvPr userDrawn="1"/>
        </p:nvCxnSpPr>
        <p:spPr>
          <a:xfrm>
            <a:off x="649224" y="2667000"/>
            <a:ext cx="0" cy="31242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53" r:id="rId12"/>
    <p:sldLayoutId id="2147483671" r:id="rId13"/>
    <p:sldLayoutId id="2147483672" r:id="rId14"/>
    <p:sldLayoutId id="2147483673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4800" kern="1200" cap="all" spc="300" baseline="0">
          <a:solidFill>
            <a:schemeClr val="tx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de-DE" sz="24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20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600" b="0" i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400" b="0" i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hyperlink" Target="http://www.ardmediathek.de/video/selbstbestimmt/die-neue-norm-was-ist-eigentlich-ableismus/mdr-fernsehen/Y3JpZDovL21kci5kZS9iZWl0cmFnL2Ntcy85ZTM1MzFhNS0wYWQ3LTQ4ZmQtOGZjNS0xY2E0MDZkZjgzNzA" TargetMode="Externa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nfach-teilhaben.de/DE/Service/Glossar/Functions/glossar.html;jsessionid=396A08ED68F5CAAF91942045417E5A05.2_cid330?cms_lv2=11370876&amp;cms_lv3=1218343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klusion-als-menschenrecht.de/gegenwart/materialien/gemeinde-detektivinnen-und-detektive-auf-der-suche-nach-barrieren/checkliste-hindernisse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Kostenlose Illustrationen zum Thema Gruppe">
            <a:extLst>
              <a:ext uri="{FF2B5EF4-FFF2-40B4-BE49-F238E27FC236}">
                <a16:creationId xmlns:a16="http://schemas.microsoft.com/office/drawing/2014/main" id="{7E16E5F6-94DC-6182-3E0D-C90BB1DE0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78" b="11969"/>
          <a:stretch/>
        </p:blipFill>
        <p:spPr bwMode="auto">
          <a:xfrm>
            <a:off x="8640605" y="2663200"/>
            <a:ext cx="2865593" cy="213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05E10E9-9AB7-0642-D4C4-DDFDAB7B5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511" y="1002771"/>
            <a:ext cx="10515600" cy="2136370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dirty="0"/>
              <a:t>Ableismus und Inklusion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9C06D3-ED80-DDF5-7751-4DB405CD61EB}"/>
              </a:ext>
            </a:extLst>
          </p:cNvPr>
          <p:cNvSpPr txBox="1"/>
          <p:nvPr/>
        </p:nvSpPr>
        <p:spPr>
          <a:xfrm>
            <a:off x="990600" y="6307896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https://pixabay.com/de/illustrations/gruppe-person-inklusion-rollstuhl-418449/ (Zugriff am 12.01.23)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625D07E-8096-0F8D-9AEC-53F8F4F441C6}"/>
              </a:ext>
            </a:extLst>
          </p:cNvPr>
          <p:cNvSpPr txBox="1"/>
          <p:nvPr/>
        </p:nvSpPr>
        <p:spPr>
          <a:xfrm>
            <a:off x="973511" y="3907239"/>
            <a:ext cx="766709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latin typeface="Candara Light" panose="020E0502030303020204" pitchFamily="34" charset="0"/>
              </a:rPr>
              <a:t>KOMPETENZEN:</a:t>
            </a:r>
          </a:p>
          <a:p>
            <a:r>
              <a:rPr lang="de-DE" sz="2200" dirty="0">
                <a:latin typeface="Candara Light" panose="020E0502030303020204" pitchFamily="34" charset="0"/>
              </a:rPr>
              <a:t>S. hinterfragen ihre Einstellung zum Thema Behinderung.</a:t>
            </a:r>
          </a:p>
          <a:p>
            <a:r>
              <a:rPr lang="de-DE" sz="2200" dirty="0">
                <a:latin typeface="Candara Light" panose="020E0502030303020204" pitchFamily="34" charset="0"/>
              </a:rPr>
              <a:t>S. wissen, was man unter „Ableismus“ und „Inklusion“ versteht.</a:t>
            </a:r>
          </a:p>
          <a:p>
            <a:r>
              <a:rPr lang="de-DE" sz="2200" dirty="0">
                <a:latin typeface="Candara Light" panose="020E0502030303020204" pitchFamily="34" charset="0"/>
              </a:rPr>
              <a:t>S. setzen sich mit den Lebenswelten inklusiver </a:t>
            </a:r>
            <a:r>
              <a:rPr lang="de-DE" sz="2200" dirty="0" err="1">
                <a:latin typeface="Candara Light" panose="020E0502030303020204" pitchFamily="34" charset="0"/>
              </a:rPr>
              <a:t>Aktivist:innen</a:t>
            </a:r>
            <a:r>
              <a:rPr lang="de-DE" sz="2200" dirty="0">
                <a:latin typeface="Candara Light" panose="020E0502030303020204" pitchFamily="34" charset="0"/>
              </a:rPr>
              <a:t> auf der Plattform Instagram auseinander.</a:t>
            </a:r>
          </a:p>
          <a:p>
            <a:endParaRPr lang="de-DE" sz="2200" dirty="0">
              <a:latin typeface="Candara Light" panose="020E0502030303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521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039" y="760288"/>
            <a:ext cx="9334779" cy="5443663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500" b="1" dirty="0">
              <a:effectLst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3500" b="1" dirty="0"/>
              <a:t>Menschen mit Behinderung tun mir leid.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500" b="1" dirty="0">
              <a:effectLst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10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5CAA6F-3161-18D4-8F22-64ECE3850825}"/>
              </a:ext>
            </a:extLst>
          </p:cNvPr>
          <p:cNvSpPr txBox="1"/>
          <p:nvPr/>
        </p:nvSpPr>
        <p:spPr>
          <a:xfrm>
            <a:off x="877824" y="6262300"/>
            <a:ext cx="6776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https://pixabay.com/de/illustrations/search/daumen%20hoch%20runter/?manual_search=1 (Zugriff am 12.01.23)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F1BBB7-AA7A-3F6E-59B7-74178EC4A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4" y="2544482"/>
            <a:ext cx="11287125" cy="26289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93CAE49-D646-4960-10CC-A205FAB7C484}"/>
              </a:ext>
            </a:extLst>
          </p:cNvPr>
          <p:cNvSpPr txBox="1"/>
          <p:nvPr/>
        </p:nvSpPr>
        <p:spPr>
          <a:xfrm flipH="1">
            <a:off x="800096" y="4928950"/>
            <a:ext cx="2107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Finde ich nicht./ Stimmt nicht.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45DB7C-DD6D-7802-F5FB-DC0CEE610894}"/>
              </a:ext>
            </a:extLst>
          </p:cNvPr>
          <p:cNvSpPr txBox="1"/>
          <p:nvPr/>
        </p:nvSpPr>
        <p:spPr>
          <a:xfrm flipH="1">
            <a:off x="10028430" y="4928950"/>
            <a:ext cx="164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Finde ich schon./</a:t>
            </a:r>
          </a:p>
          <a:p>
            <a:r>
              <a:rPr lang="de-DE" dirty="0"/>
              <a:t>Stimmt.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BF5645-3A35-D781-99BF-EF0148344F47}"/>
              </a:ext>
            </a:extLst>
          </p:cNvPr>
          <p:cNvSpPr txBox="1"/>
          <p:nvPr/>
        </p:nvSpPr>
        <p:spPr>
          <a:xfrm flipH="1">
            <a:off x="5311635" y="4936673"/>
            <a:ext cx="164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Ich habe keine Meinung dazu.</a:t>
            </a:r>
          </a:p>
        </p:txBody>
      </p:sp>
      <p:pic>
        <p:nvPicPr>
          <p:cNvPr id="5" name="Picture 2" descr="Kostenlose Illustrationen zum Thema Gegensätze">
            <a:extLst>
              <a:ext uri="{FF2B5EF4-FFF2-40B4-BE49-F238E27FC236}">
                <a16:creationId xmlns:a16="http://schemas.microsoft.com/office/drawing/2014/main" id="{A37E6F4A-E7FA-C104-BB91-827A8B161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430" y="273206"/>
            <a:ext cx="1870577" cy="189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305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039" y="760288"/>
            <a:ext cx="8802959" cy="5443663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>
              <a:effectLst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3500" b="1" dirty="0"/>
              <a:t>Ich bewundere es, wie selbstbewusst manche Menschen mit ihrer Behinderung umgehen.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/>
          </a:p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>
              <a:effectLst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11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5CAA6F-3161-18D4-8F22-64ECE3850825}"/>
              </a:ext>
            </a:extLst>
          </p:cNvPr>
          <p:cNvSpPr txBox="1"/>
          <p:nvPr/>
        </p:nvSpPr>
        <p:spPr>
          <a:xfrm>
            <a:off x="877824" y="6281790"/>
            <a:ext cx="6776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https://pixabay.com/de/illustrations/search/daumen%20hoch%20runter/?manual_search=1 (Zugriff am 12.01.23)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F1BBB7-AA7A-3F6E-59B7-74178EC4A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4" y="2544482"/>
            <a:ext cx="11287125" cy="26289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93CAE49-D646-4960-10CC-A205FAB7C484}"/>
              </a:ext>
            </a:extLst>
          </p:cNvPr>
          <p:cNvSpPr txBox="1"/>
          <p:nvPr/>
        </p:nvSpPr>
        <p:spPr>
          <a:xfrm flipH="1">
            <a:off x="800095" y="4928950"/>
            <a:ext cx="1868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Finde ich nicht./ Stimmt nicht.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45DB7C-DD6D-7802-F5FB-DC0CEE610894}"/>
              </a:ext>
            </a:extLst>
          </p:cNvPr>
          <p:cNvSpPr txBox="1"/>
          <p:nvPr/>
        </p:nvSpPr>
        <p:spPr>
          <a:xfrm flipH="1">
            <a:off x="10028430" y="4928950"/>
            <a:ext cx="164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Finde ich schon./</a:t>
            </a:r>
          </a:p>
          <a:p>
            <a:r>
              <a:rPr lang="de-DE" dirty="0"/>
              <a:t>Stimmt.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BF5645-3A35-D781-99BF-EF0148344F47}"/>
              </a:ext>
            </a:extLst>
          </p:cNvPr>
          <p:cNvSpPr txBox="1"/>
          <p:nvPr/>
        </p:nvSpPr>
        <p:spPr>
          <a:xfrm flipH="1">
            <a:off x="5311635" y="4936673"/>
            <a:ext cx="164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Ich habe keine Meinung dazu.</a:t>
            </a:r>
          </a:p>
        </p:txBody>
      </p:sp>
      <p:pic>
        <p:nvPicPr>
          <p:cNvPr id="5" name="Picture 2" descr="Kostenlose Illustrationen zum Thema Gegensätze">
            <a:extLst>
              <a:ext uri="{FF2B5EF4-FFF2-40B4-BE49-F238E27FC236}">
                <a16:creationId xmlns:a16="http://schemas.microsoft.com/office/drawing/2014/main" id="{4CC4D52C-D929-9BC7-48D3-4E1526DB3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430" y="273206"/>
            <a:ext cx="1870577" cy="189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888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039" y="760288"/>
            <a:ext cx="9334779" cy="5443663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>
              <a:effectLst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3500" b="1" dirty="0"/>
              <a:t>Ich weiß nicht, wie ich mit Menschen mit einer Behinderung umgehen soll.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/>
          </a:p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>
              <a:effectLst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12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5CAA6F-3161-18D4-8F22-64ECE3850825}"/>
              </a:ext>
            </a:extLst>
          </p:cNvPr>
          <p:cNvSpPr txBox="1"/>
          <p:nvPr/>
        </p:nvSpPr>
        <p:spPr>
          <a:xfrm>
            <a:off x="877824" y="6282849"/>
            <a:ext cx="6776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https://pixabay.com/de/illustrations/search/daumen%20hoch%20runter/?manual_search=1 (Zugriff am 12.01.23)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F1BBB7-AA7A-3F6E-59B7-74178EC4A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4" y="2544482"/>
            <a:ext cx="11287125" cy="26289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93CAE49-D646-4960-10CC-A205FAB7C484}"/>
              </a:ext>
            </a:extLst>
          </p:cNvPr>
          <p:cNvSpPr txBox="1"/>
          <p:nvPr/>
        </p:nvSpPr>
        <p:spPr>
          <a:xfrm flipH="1">
            <a:off x="800095" y="4928950"/>
            <a:ext cx="1868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Finde ich nicht./ Stimmt nicht.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45DB7C-DD6D-7802-F5FB-DC0CEE610894}"/>
              </a:ext>
            </a:extLst>
          </p:cNvPr>
          <p:cNvSpPr txBox="1"/>
          <p:nvPr/>
        </p:nvSpPr>
        <p:spPr>
          <a:xfrm flipH="1">
            <a:off x="10028430" y="4928950"/>
            <a:ext cx="164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Finde ich schon./</a:t>
            </a:r>
          </a:p>
          <a:p>
            <a:r>
              <a:rPr lang="de-DE" dirty="0"/>
              <a:t>Stimmt.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BF5645-3A35-D781-99BF-EF0148344F47}"/>
              </a:ext>
            </a:extLst>
          </p:cNvPr>
          <p:cNvSpPr txBox="1"/>
          <p:nvPr/>
        </p:nvSpPr>
        <p:spPr>
          <a:xfrm flipH="1">
            <a:off x="5311635" y="4936673"/>
            <a:ext cx="164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Ich habe keine Meinung dazu.</a:t>
            </a:r>
          </a:p>
        </p:txBody>
      </p:sp>
      <p:pic>
        <p:nvPicPr>
          <p:cNvPr id="5" name="Picture 2" descr="Kostenlose Illustrationen zum Thema Gegensätze">
            <a:extLst>
              <a:ext uri="{FF2B5EF4-FFF2-40B4-BE49-F238E27FC236}">
                <a16:creationId xmlns:a16="http://schemas.microsoft.com/office/drawing/2014/main" id="{A3F74FF2-EF2B-E852-F7F5-CEDE614F8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430" y="273206"/>
            <a:ext cx="1870577" cy="189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662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039" y="760288"/>
            <a:ext cx="9334779" cy="5443663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>
              <a:effectLst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3500" b="1" dirty="0"/>
              <a:t>Menschen mit Behinderung bekommen genug Unterstützung.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500" b="1" dirty="0"/>
          </a:p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>
              <a:effectLst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13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5CAA6F-3161-18D4-8F22-64ECE3850825}"/>
              </a:ext>
            </a:extLst>
          </p:cNvPr>
          <p:cNvSpPr txBox="1"/>
          <p:nvPr/>
        </p:nvSpPr>
        <p:spPr>
          <a:xfrm>
            <a:off x="877824" y="6281790"/>
            <a:ext cx="6776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https://pixabay.com/de/illustrations/search/daumen%20hoch%20runter/?manual_search=1 (Zugriff am 12.01.23)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F1BBB7-AA7A-3F6E-59B7-74178EC4A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4" y="2544482"/>
            <a:ext cx="11287125" cy="26289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93CAE49-D646-4960-10CC-A205FAB7C484}"/>
              </a:ext>
            </a:extLst>
          </p:cNvPr>
          <p:cNvSpPr txBox="1"/>
          <p:nvPr/>
        </p:nvSpPr>
        <p:spPr>
          <a:xfrm flipH="1">
            <a:off x="800095" y="4928950"/>
            <a:ext cx="1868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Finde ich nicht./ Stimmt nicht.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45DB7C-DD6D-7802-F5FB-DC0CEE610894}"/>
              </a:ext>
            </a:extLst>
          </p:cNvPr>
          <p:cNvSpPr txBox="1"/>
          <p:nvPr/>
        </p:nvSpPr>
        <p:spPr>
          <a:xfrm flipH="1">
            <a:off x="10028430" y="4928950"/>
            <a:ext cx="164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Finde ich schon./</a:t>
            </a:r>
          </a:p>
          <a:p>
            <a:r>
              <a:rPr lang="de-DE" dirty="0"/>
              <a:t>Stimmt.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BF5645-3A35-D781-99BF-EF0148344F47}"/>
              </a:ext>
            </a:extLst>
          </p:cNvPr>
          <p:cNvSpPr txBox="1"/>
          <p:nvPr/>
        </p:nvSpPr>
        <p:spPr>
          <a:xfrm flipH="1">
            <a:off x="5311635" y="4936673"/>
            <a:ext cx="164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Ich habe keine Meinung dazu.</a:t>
            </a:r>
          </a:p>
        </p:txBody>
      </p:sp>
      <p:pic>
        <p:nvPicPr>
          <p:cNvPr id="5" name="Picture 2" descr="Kostenlose Illustrationen zum Thema Gegensätze">
            <a:extLst>
              <a:ext uri="{FF2B5EF4-FFF2-40B4-BE49-F238E27FC236}">
                <a16:creationId xmlns:a16="http://schemas.microsoft.com/office/drawing/2014/main" id="{6DBFBAC3-CA3E-8FCF-7261-CE1136ED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430" y="273206"/>
            <a:ext cx="1870577" cy="189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794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039" y="760288"/>
            <a:ext cx="9334779" cy="5443663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>
              <a:effectLst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3500" b="1" dirty="0"/>
              <a:t>Wenn ich eine Behinderung hätte, wäre mein Leben nicht lebenswert.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/>
          </a:p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>
              <a:effectLst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14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5CAA6F-3161-18D4-8F22-64ECE3850825}"/>
              </a:ext>
            </a:extLst>
          </p:cNvPr>
          <p:cNvSpPr txBox="1"/>
          <p:nvPr/>
        </p:nvSpPr>
        <p:spPr>
          <a:xfrm>
            <a:off x="877824" y="6282849"/>
            <a:ext cx="6776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https://pixabay.com/de/illustrations/search/daumen%20hoch%20runter/?manual_search=1 (Zugriff am 12.01.23)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F1BBB7-AA7A-3F6E-59B7-74178EC4A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4" y="2544482"/>
            <a:ext cx="11287125" cy="26289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93CAE49-D646-4960-10CC-A205FAB7C484}"/>
              </a:ext>
            </a:extLst>
          </p:cNvPr>
          <p:cNvSpPr txBox="1"/>
          <p:nvPr/>
        </p:nvSpPr>
        <p:spPr>
          <a:xfrm flipH="1">
            <a:off x="800096" y="4928950"/>
            <a:ext cx="195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Finde ich nicht./ Stimmt nicht.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45DB7C-DD6D-7802-F5FB-DC0CEE610894}"/>
              </a:ext>
            </a:extLst>
          </p:cNvPr>
          <p:cNvSpPr txBox="1"/>
          <p:nvPr/>
        </p:nvSpPr>
        <p:spPr>
          <a:xfrm flipH="1">
            <a:off x="10028430" y="4928950"/>
            <a:ext cx="164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Finde ich schon./</a:t>
            </a:r>
          </a:p>
          <a:p>
            <a:r>
              <a:rPr lang="de-DE" dirty="0"/>
              <a:t>Stimmt.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BF5645-3A35-D781-99BF-EF0148344F47}"/>
              </a:ext>
            </a:extLst>
          </p:cNvPr>
          <p:cNvSpPr txBox="1"/>
          <p:nvPr/>
        </p:nvSpPr>
        <p:spPr>
          <a:xfrm flipH="1">
            <a:off x="5311635" y="4936673"/>
            <a:ext cx="164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Ich habe keine Meinung dazu.</a:t>
            </a:r>
          </a:p>
        </p:txBody>
      </p:sp>
      <p:pic>
        <p:nvPicPr>
          <p:cNvPr id="5" name="Picture 2" descr="Kostenlose Illustrationen zum Thema Gegensätze">
            <a:extLst>
              <a:ext uri="{FF2B5EF4-FFF2-40B4-BE49-F238E27FC236}">
                <a16:creationId xmlns:a16="http://schemas.microsoft.com/office/drawing/2014/main" id="{47F63A8C-77C5-E6C1-97FC-ECFBBE43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430" y="273206"/>
            <a:ext cx="1870577" cy="189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936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039" y="760288"/>
            <a:ext cx="9334779" cy="5443663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>
              <a:effectLst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3500" b="1" dirty="0"/>
              <a:t>Ich habe Menschen mit Behinderung in meinem persönlichen oder beruflichen Umfeld.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/>
          </a:p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>
              <a:effectLst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15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5CAA6F-3161-18D4-8F22-64ECE3850825}"/>
              </a:ext>
            </a:extLst>
          </p:cNvPr>
          <p:cNvSpPr txBox="1"/>
          <p:nvPr/>
        </p:nvSpPr>
        <p:spPr>
          <a:xfrm>
            <a:off x="877824" y="6282849"/>
            <a:ext cx="6776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https://pixabay.com/de/illustrations/search/daumen%20hoch%20runter/?manual_search=1 (Zugriff am 12.01.23)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F1BBB7-AA7A-3F6E-59B7-74178EC4A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4" y="2544482"/>
            <a:ext cx="11287125" cy="26289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93CAE49-D646-4960-10CC-A205FAB7C484}"/>
              </a:ext>
            </a:extLst>
          </p:cNvPr>
          <p:cNvSpPr txBox="1"/>
          <p:nvPr/>
        </p:nvSpPr>
        <p:spPr>
          <a:xfrm flipH="1">
            <a:off x="808562" y="4928950"/>
            <a:ext cx="1706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Finde ich nicht./ Stimmt nicht.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45DB7C-DD6D-7802-F5FB-DC0CEE610894}"/>
              </a:ext>
            </a:extLst>
          </p:cNvPr>
          <p:cNvSpPr txBox="1"/>
          <p:nvPr/>
        </p:nvSpPr>
        <p:spPr>
          <a:xfrm flipH="1">
            <a:off x="10028430" y="4928950"/>
            <a:ext cx="164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Finde ich schon./</a:t>
            </a:r>
          </a:p>
          <a:p>
            <a:r>
              <a:rPr lang="de-DE" dirty="0"/>
              <a:t>Stimmt.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BF5645-3A35-D781-99BF-EF0148344F47}"/>
              </a:ext>
            </a:extLst>
          </p:cNvPr>
          <p:cNvSpPr txBox="1"/>
          <p:nvPr/>
        </p:nvSpPr>
        <p:spPr>
          <a:xfrm flipH="1">
            <a:off x="5311635" y="4936673"/>
            <a:ext cx="164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Ich habe keine Meinung dazu.</a:t>
            </a:r>
          </a:p>
        </p:txBody>
      </p:sp>
      <p:pic>
        <p:nvPicPr>
          <p:cNvPr id="5" name="Picture 2" descr="Kostenlose Illustrationen zum Thema Gegensätze">
            <a:extLst>
              <a:ext uri="{FF2B5EF4-FFF2-40B4-BE49-F238E27FC236}">
                <a16:creationId xmlns:a16="http://schemas.microsoft.com/office/drawing/2014/main" id="{B990CD7E-5CA0-9575-2F8F-EB52D489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430" y="273206"/>
            <a:ext cx="1870577" cy="189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515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9241" y="783660"/>
            <a:ext cx="7626194" cy="5961023"/>
          </a:xfrm>
        </p:spPr>
        <p:txBody>
          <a:bodyPr rtlCol="0">
            <a:normAutofit fontScale="62500" lnSpcReduction="20000"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3100" b="1" dirty="0">
                <a:effectLst/>
              </a:rPr>
              <a:t>Selbstüberprüfung </a:t>
            </a:r>
          </a:p>
          <a:p>
            <a:pPr rtl="0"/>
            <a:r>
              <a:rPr lang="de-DE" sz="2800" dirty="0"/>
              <a:t>Beantworten Sie folgende Fragen auf Ihrem Arbeitsblatt:</a:t>
            </a:r>
          </a:p>
          <a:p>
            <a:pPr rtl="0"/>
            <a:endParaRPr lang="de-DE" sz="700" dirty="0"/>
          </a:p>
          <a:p>
            <a:pPr marL="514350" lvl="0" indent="-514350">
              <a:lnSpc>
                <a:spcPct val="107000"/>
              </a:lnSpc>
              <a:buFont typeface="+mj-lt"/>
              <a:buAutoNum type="arabicPeriod"/>
            </a:pPr>
            <a:r>
              <a:rPr lang="de-DE" sz="2800" b="1" dirty="0"/>
              <a:t>Wie oft habe ich das Wort „behindert“ in der letzten Woche verwendet?</a:t>
            </a:r>
            <a:endParaRPr lang="de-DE" sz="4700" b="1" dirty="0"/>
          </a:p>
          <a:p>
            <a:pPr lvl="0">
              <a:lnSpc>
                <a:spcPct val="107000"/>
              </a:lnSpc>
            </a:pPr>
            <a:endParaRPr lang="de-DE" sz="4700" b="1" dirty="0"/>
          </a:p>
          <a:p>
            <a:pPr>
              <a:lnSpc>
                <a:spcPct val="107000"/>
              </a:lnSpc>
            </a:pPr>
            <a:r>
              <a:rPr lang="de-DE" sz="2900" b="1" dirty="0"/>
              <a:t>2.      Wie oft habe ich das Wort „Spast“ bzw. „Spacko“ in der letzten Woche verwendet? </a:t>
            </a:r>
          </a:p>
          <a:p>
            <a:pPr>
              <a:lnSpc>
                <a:spcPct val="107000"/>
              </a:lnSpc>
            </a:pPr>
            <a:r>
              <a:rPr lang="de-DE" sz="4700" b="1" dirty="0"/>
              <a:t>   </a:t>
            </a:r>
          </a:p>
          <a:p>
            <a:pPr>
              <a:lnSpc>
                <a:spcPct val="107000"/>
              </a:lnSpc>
            </a:pPr>
            <a:r>
              <a:rPr lang="de-DE" sz="2900" b="1" dirty="0"/>
              <a:t>3.      Wie oft habe ich das Wort „Mongo“ in der letzten Woche verwendet? </a:t>
            </a:r>
          </a:p>
          <a:p>
            <a:pPr>
              <a:lnSpc>
                <a:spcPct val="107000"/>
              </a:lnSpc>
            </a:pPr>
            <a:r>
              <a:rPr lang="de-DE" sz="5300" b="1" i="1" dirty="0"/>
              <a:t>       </a:t>
            </a:r>
          </a:p>
          <a:p>
            <a:pPr>
              <a:lnSpc>
                <a:spcPct val="107000"/>
              </a:lnSpc>
            </a:pPr>
            <a:r>
              <a:rPr lang="de-DE" sz="2800" b="1" dirty="0"/>
              <a:t>4.      Wie oft habe ich das Wort „schwul“ in der letzten Woche verwendet?</a:t>
            </a:r>
            <a:endParaRPr lang="de-DE" sz="5300" b="1" dirty="0"/>
          </a:p>
          <a:p>
            <a:pPr>
              <a:lnSpc>
                <a:spcPct val="107000"/>
              </a:lnSpc>
            </a:pPr>
            <a:r>
              <a:rPr lang="de-DE" sz="5300" b="1" i="1" dirty="0"/>
              <a:t>     </a:t>
            </a:r>
          </a:p>
          <a:p>
            <a:pPr>
              <a:lnSpc>
                <a:spcPct val="107000"/>
              </a:lnSpc>
            </a:pPr>
            <a:r>
              <a:rPr lang="de-DE" sz="2800" b="1" dirty="0"/>
              <a:t>5.      In welchen Situationen benutze ich vor allem diese Begriffe?</a:t>
            </a:r>
            <a:endParaRPr lang="de-DE" sz="300" b="1" dirty="0"/>
          </a:p>
          <a:p>
            <a:pPr>
              <a:lnSpc>
                <a:spcPct val="107000"/>
              </a:lnSpc>
            </a:pPr>
            <a:endParaRPr lang="de-DE" sz="300" b="1" dirty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800" b="1" dirty="0"/>
              <a:t>6.      Überlegen Sie sich alternative Wörter für diese Begriffe</a:t>
            </a:r>
            <a:r>
              <a:rPr lang="de-DE" sz="2800" dirty="0"/>
              <a:t>.</a:t>
            </a:r>
          </a:p>
          <a:p>
            <a:pPr rtl="0"/>
            <a:r>
              <a:rPr lang="de-DE" sz="2800" b="1" dirty="0"/>
              <a:t>                                                                                                      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16</a:t>
            </a:fld>
            <a:endParaRPr lang="de-DE"/>
          </a:p>
        </p:txBody>
      </p:sp>
      <p:pic>
        <p:nvPicPr>
          <p:cNvPr id="2050" name="Picture 2" descr="Fragezeichen, Symbol, Charakter">
            <a:extLst>
              <a:ext uri="{FF2B5EF4-FFF2-40B4-BE49-F238E27FC236}">
                <a16:creationId xmlns:a16="http://schemas.microsoft.com/office/drawing/2014/main" id="{D7652FFF-728A-94E8-77A8-4C69DFE0F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1" r="24819"/>
          <a:stretch/>
        </p:blipFill>
        <p:spPr bwMode="auto">
          <a:xfrm>
            <a:off x="7445660" y="4372063"/>
            <a:ext cx="1079775" cy="224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F62E907-1689-1966-9223-90E205DD0881}"/>
              </a:ext>
            </a:extLst>
          </p:cNvPr>
          <p:cNvSpPr txBox="1"/>
          <p:nvPr/>
        </p:nvSpPr>
        <p:spPr>
          <a:xfrm>
            <a:off x="877824" y="6258730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https://pixabay.com/de/photos/fragezeichen-symbol-charakter-2309040/ (Zugriff am 12.01.23)</a:t>
            </a:r>
          </a:p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https://cdn.pixabay.com/photo/2017/11/10/05/24/clock-2935430__480.png (Zugriff am 12.01.23)</a:t>
            </a:r>
          </a:p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https://pixabay.com/de/photos/rauchen-feier-rauch-party-raucher-64925/ (Zugriff am 12.01.23)</a:t>
            </a: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C72F413E-BD6C-C8B4-2EC9-16C4F101F8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363500"/>
              </p:ext>
            </p:extLst>
          </p:nvPr>
        </p:nvGraphicFramePr>
        <p:xfrm>
          <a:off x="1441080" y="2026736"/>
          <a:ext cx="5754370" cy="374142"/>
        </p:xfrm>
        <a:graphic>
          <a:graphicData uri="http://schemas.openxmlformats.org/drawingml/2006/table">
            <a:tbl>
              <a:tblPr firstRow="1" firstCol="1" bandRow="1"/>
              <a:tblGrid>
                <a:gridCol w="1568482">
                  <a:extLst>
                    <a:ext uri="{9D8B030D-6E8A-4147-A177-3AD203B41FA5}">
                      <a16:colId xmlns:a16="http://schemas.microsoft.com/office/drawing/2014/main" val="3754061270"/>
                    </a:ext>
                  </a:extLst>
                </a:gridCol>
                <a:gridCol w="1539345">
                  <a:extLst>
                    <a:ext uri="{9D8B030D-6E8A-4147-A177-3AD203B41FA5}">
                      <a16:colId xmlns:a16="http://schemas.microsoft.com/office/drawing/2014/main" val="1100018226"/>
                    </a:ext>
                  </a:extLst>
                </a:gridCol>
                <a:gridCol w="1575566">
                  <a:extLst>
                    <a:ext uri="{9D8B030D-6E8A-4147-A177-3AD203B41FA5}">
                      <a16:colId xmlns:a16="http://schemas.microsoft.com/office/drawing/2014/main" val="3075492769"/>
                    </a:ext>
                  </a:extLst>
                </a:gridCol>
                <a:gridCol w="1070977">
                  <a:extLst>
                    <a:ext uri="{9D8B030D-6E8A-4147-A177-3AD203B41FA5}">
                      <a16:colId xmlns:a16="http://schemas.microsoft.com/office/drawing/2014/main" val="2223041855"/>
                    </a:ext>
                  </a:extLst>
                </a:gridCol>
              </a:tblGrid>
              <a:tr h="1788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964839"/>
                  </a:ext>
                </a:extLst>
              </a:tr>
              <a:tr h="1788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sehr häufig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häufig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manchmal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kaum/nie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249716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383E285D-6852-E2B0-9A3C-AE9D1CEA96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308364"/>
              </p:ext>
            </p:extLst>
          </p:nvPr>
        </p:nvGraphicFramePr>
        <p:xfrm>
          <a:off x="1441080" y="2860262"/>
          <a:ext cx="5754370" cy="374142"/>
        </p:xfrm>
        <a:graphic>
          <a:graphicData uri="http://schemas.openxmlformats.org/drawingml/2006/table">
            <a:tbl>
              <a:tblPr firstRow="1" firstCol="1" bandRow="1"/>
              <a:tblGrid>
                <a:gridCol w="1438275">
                  <a:extLst>
                    <a:ext uri="{9D8B030D-6E8A-4147-A177-3AD203B41FA5}">
                      <a16:colId xmlns:a16="http://schemas.microsoft.com/office/drawing/2014/main" val="3754061270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100018226"/>
                    </a:ext>
                  </a:extLst>
                </a:gridCol>
                <a:gridCol w="1438910">
                  <a:extLst>
                    <a:ext uri="{9D8B030D-6E8A-4147-A177-3AD203B41FA5}">
                      <a16:colId xmlns:a16="http://schemas.microsoft.com/office/drawing/2014/main" val="3075492769"/>
                    </a:ext>
                  </a:extLst>
                </a:gridCol>
                <a:gridCol w="1438910">
                  <a:extLst>
                    <a:ext uri="{9D8B030D-6E8A-4147-A177-3AD203B41FA5}">
                      <a16:colId xmlns:a16="http://schemas.microsoft.com/office/drawing/2014/main" val="22230418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964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sehr häufig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häufig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manchmal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kaum/nie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249716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4EF189BF-8270-9FB4-25A0-C06DF54369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88927"/>
              </p:ext>
            </p:extLst>
          </p:nvPr>
        </p:nvGraphicFramePr>
        <p:xfrm>
          <a:off x="1441080" y="3764172"/>
          <a:ext cx="5754370" cy="374142"/>
        </p:xfrm>
        <a:graphic>
          <a:graphicData uri="http://schemas.openxmlformats.org/drawingml/2006/table">
            <a:tbl>
              <a:tblPr firstRow="1" firstCol="1" bandRow="1"/>
              <a:tblGrid>
                <a:gridCol w="1438275">
                  <a:extLst>
                    <a:ext uri="{9D8B030D-6E8A-4147-A177-3AD203B41FA5}">
                      <a16:colId xmlns:a16="http://schemas.microsoft.com/office/drawing/2014/main" val="3754061270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100018226"/>
                    </a:ext>
                  </a:extLst>
                </a:gridCol>
                <a:gridCol w="1438910">
                  <a:extLst>
                    <a:ext uri="{9D8B030D-6E8A-4147-A177-3AD203B41FA5}">
                      <a16:colId xmlns:a16="http://schemas.microsoft.com/office/drawing/2014/main" val="3075492769"/>
                    </a:ext>
                  </a:extLst>
                </a:gridCol>
                <a:gridCol w="1438910">
                  <a:extLst>
                    <a:ext uri="{9D8B030D-6E8A-4147-A177-3AD203B41FA5}">
                      <a16:colId xmlns:a16="http://schemas.microsoft.com/office/drawing/2014/main" val="22230418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964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sehr häufig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häufig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manchmal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kaum/nie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249716"/>
                  </a:ext>
                </a:extLst>
              </a:tr>
            </a:tbl>
          </a:graphicData>
        </a:graphic>
      </p:graphicFrame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44ECD630-A0B7-CA8C-DD5A-997DD8EA8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724985"/>
              </p:ext>
            </p:extLst>
          </p:nvPr>
        </p:nvGraphicFramePr>
        <p:xfrm>
          <a:off x="1441080" y="4624593"/>
          <a:ext cx="5754370" cy="374142"/>
        </p:xfrm>
        <a:graphic>
          <a:graphicData uri="http://schemas.openxmlformats.org/drawingml/2006/table">
            <a:tbl>
              <a:tblPr firstRow="1" firstCol="1" bandRow="1"/>
              <a:tblGrid>
                <a:gridCol w="1438275">
                  <a:extLst>
                    <a:ext uri="{9D8B030D-6E8A-4147-A177-3AD203B41FA5}">
                      <a16:colId xmlns:a16="http://schemas.microsoft.com/office/drawing/2014/main" val="3754061270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100018226"/>
                    </a:ext>
                  </a:extLst>
                </a:gridCol>
                <a:gridCol w="1438910">
                  <a:extLst>
                    <a:ext uri="{9D8B030D-6E8A-4147-A177-3AD203B41FA5}">
                      <a16:colId xmlns:a16="http://schemas.microsoft.com/office/drawing/2014/main" val="3075492769"/>
                    </a:ext>
                  </a:extLst>
                </a:gridCol>
                <a:gridCol w="1438910">
                  <a:extLst>
                    <a:ext uri="{9D8B030D-6E8A-4147-A177-3AD203B41FA5}">
                      <a16:colId xmlns:a16="http://schemas.microsoft.com/office/drawing/2014/main" val="22230418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964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sehr häufig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häufig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manchmal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i="1" kern="1200" dirty="0">
                          <a:solidFill>
                            <a:srgbClr val="000000"/>
                          </a:solidFill>
                          <a:effectLst/>
                          <a:latin typeface="Candara Light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kaum/nie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249716"/>
                  </a:ext>
                </a:extLst>
              </a:tr>
            </a:tbl>
          </a:graphicData>
        </a:graphic>
      </p:graphicFrame>
      <p:pic>
        <p:nvPicPr>
          <p:cNvPr id="4098" name="Picture 2" descr="Uhr, Zeit, Symbol, Stunde, Beobachten">
            <a:extLst>
              <a:ext uri="{FF2B5EF4-FFF2-40B4-BE49-F238E27FC236}">
                <a16:creationId xmlns:a16="http://schemas.microsoft.com/office/drawing/2014/main" id="{1675D2E4-0E50-CD23-E056-5F3F249D3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80" t="23872" r="22894" b="23572"/>
          <a:stretch/>
        </p:blipFill>
        <p:spPr bwMode="auto">
          <a:xfrm>
            <a:off x="9263534" y="5535301"/>
            <a:ext cx="856451" cy="83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rechblase: rechteckig mit abgerundeten Ecken 4">
            <a:extLst>
              <a:ext uri="{FF2B5EF4-FFF2-40B4-BE49-F238E27FC236}">
                <a16:creationId xmlns:a16="http://schemas.microsoft.com/office/drawing/2014/main" id="{03E9C993-66C9-F0C1-4C94-149565746C0E}"/>
              </a:ext>
            </a:extLst>
          </p:cNvPr>
          <p:cNvSpPr/>
          <p:nvPr/>
        </p:nvSpPr>
        <p:spPr>
          <a:xfrm>
            <a:off x="7187703" y="206929"/>
            <a:ext cx="2504056" cy="1153461"/>
          </a:xfrm>
          <a:prstGeom prst="wedgeRoundRectCallout">
            <a:avLst>
              <a:gd name="adj1" fmla="val 32573"/>
              <a:gd name="adj2" fmla="val 11053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300" b="1" dirty="0">
                <a:solidFill>
                  <a:schemeClr val="tx1"/>
                </a:solidFill>
              </a:rPr>
              <a:t>Du bist doch behindert!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05C33E7-CF4A-D256-208B-D63E33944F02}"/>
              </a:ext>
            </a:extLst>
          </p:cNvPr>
          <p:cNvSpPr txBox="1"/>
          <p:nvPr/>
        </p:nvSpPr>
        <p:spPr>
          <a:xfrm>
            <a:off x="10141402" y="5768761"/>
            <a:ext cx="156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/>
              <a:t>Zeit: 5 Minuten</a:t>
            </a:r>
            <a:endParaRPr lang="de-DE" dirty="0"/>
          </a:p>
        </p:txBody>
      </p:sp>
      <p:pic>
        <p:nvPicPr>
          <p:cNvPr id="4100" name="Picture 4" descr="Rauchen, Feier, Rauch, Party, Raucher">
            <a:extLst>
              <a:ext uri="{FF2B5EF4-FFF2-40B4-BE49-F238E27FC236}">
                <a16:creationId xmlns:a16="http://schemas.microsoft.com/office/drawing/2014/main" id="{B5FE9488-D5C8-232A-B09E-9F367356F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58"/>
          <a:stretch/>
        </p:blipFill>
        <p:spPr bwMode="auto">
          <a:xfrm>
            <a:off x="9263534" y="2138597"/>
            <a:ext cx="2295001" cy="258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63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07984E5-40C8-89D6-1C82-AEF3BB7F2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634619"/>
            <a:ext cx="10058400" cy="914400"/>
          </a:xfrm>
        </p:spPr>
        <p:txBody>
          <a:bodyPr/>
          <a:lstStyle/>
          <a:p>
            <a:r>
              <a:rPr lang="en-US" sz="3100" b="1" dirty="0" err="1">
                <a:latin typeface="+mn-lt"/>
                <a:ea typeface="+mn-ea"/>
                <a:cs typeface="+mn-cs"/>
              </a:rPr>
              <a:t>Erklärvideo</a:t>
            </a:r>
            <a:r>
              <a:rPr lang="en-US" sz="3100" b="1" dirty="0">
                <a:latin typeface="+mn-lt"/>
                <a:ea typeface="+mn-ea"/>
                <a:cs typeface="+mn-cs"/>
              </a:rPr>
              <a:t> </a:t>
            </a:r>
            <a:r>
              <a:rPr lang="en-US" sz="3100" b="1" dirty="0" err="1">
                <a:latin typeface="+mn-lt"/>
                <a:ea typeface="+mn-ea"/>
                <a:cs typeface="+mn-cs"/>
              </a:rPr>
              <a:t>Ableismus</a:t>
            </a:r>
            <a:endParaRPr lang="en-US" sz="3100" b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19C9C5-8A68-E518-EF98-71D1476B9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44820"/>
            <a:ext cx="457200" cy="18415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17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D62917D-1E1E-3BAA-CA3E-43EE99F917DC}"/>
              </a:ext>
            </a:extLst>
          </p:cNvPr>
          <p:cNvSpPr txBox="1"/>
          <p:nvPr/>
        </p:nvSpPr>
        <p:spPr>
          <a:xfrm>
            <a:off x="790654" y="6091603"/>
            <a:ext cx="93036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www.ardmediathek.de/video/selbstbestimmt/die-neue-norm-was-ist-eigentlich-ableismus/mdr-fernsehen/Y3JpZDovL21kci5kZS9iZWl0cmFnL2Ntcy85ZTM1MzFhNS0wYWQ3LTQ4ZmQtOGZjNS0xY2E0MDZkZjgzNzA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(Zugriff am 12.01.23)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ARD Ableismus">
            <a:hlinkClick r:id="" action="ppaction://media"/>
            <a:extLst>
              <a:ext uri="{FF2B5EF4-FFF2-40B4-BE49-F238E27FC236}">
                <a16:creationId xmlns:a16="http://schemas.microsoft.com/office/drawing/2014/main" id="{26498E77-E1FB-BB3C-29BA-211EBC81F8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824" y="1091819"/>
            <a:ext cx="8888505" cy="49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3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07984E5-40C8-89D6-1C82-AEF3BB7F2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609600"/>
            <a:ext cx="10058400" cy="914400"/>
          </a:xfrm>
        </p:spPr>
        <p:txBody>
          <a:bodyPr/>
          <a:lstStyle/>
          <a:p>
            <a:r>
              <a:rPr lang="en-US" sz="3100" b="1" dirty="0" err="1">
                <a:latin typeface="+mn-lt"/>
                <a:ea typeface="+mn-ea"/>
                <a:cs typeface="+mn-cs"/>
              </a:rPr>
              <a:t>Ableismus</a:t>
            </a:r>
            <a:r>
              <a:rPr lang="en-US" sz="3100" b="1" dirty="0">
                <a:latin typeface="+mn-lt"/>
                <a:ea typeface="+mn-ea"/>
                <a:cs typeface="+mn-cs"/>
              </a:rPr>
              <a:t> - </a:t>
            </a:r>
            <a:r>
              <a:rPr lang="en-US" sz="3100" b="1" dirty="0" err="1">
                <a:latin typeface="+mn-lt"/>
                <a:ea typeface="+mn-ea"/>
                <a:cs typeface="+mn-cs"/>
              </a:rPr>
              <a:t>Begrifflichkeiten</a:t>
            </a:r>
            <a:endParaRPr lang="en-US" sz="3100" b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19C9C5-8A68-E518-EF98-71D1476B9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18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6D22086-8F16-8A83-06DA-751A28401440}"/>
              </a:ext>
            </a:extLst>
          </p:cNvPr>
          <p:cNvSpPr txBox="1"/>
          <p:nvPr/>
        </p:nvSpPr>
        <p:spPr>
          <a:xfrm>
            <a:off x="7706270" y="6533350"/>
            <a:ext cx="6097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1A4F45-6CD3-041E-A8BA-9D550C3C3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456774"/>
            <a:ext cx="10345224" cy="4352544"/>
          </a:xfrm>
        </p:spPr>
        <p:txBody>
          <a:bodyPr/>
          <a:lstStyle/>
          <a:p>
            <a:r>
              <a:rPr lang="de-DE" sz="2300" dirty="0"/>
              <a:t>aus dem Englischen „</a:t>
            </a:r>
            <a:r>
              <a:rPr lang="de-DE" sz="2300" dirty="0" err="1"/>
              <a:t>to</a:t>
            </a:r>
            <a:r>
              <a:rPr lang="de-DE" sz="2300" dirty="0"/>
              <a:t> </a:t>
            </a:r>
            <a:r>
              <a:rPr lang="de-DE" sz="2300" dirty="0" err="1"/>
              <a:t>be</a:t>
            </a:r>
            <a:r>
              <a:rPr lang="de-DE" sz="2300" dirty="0"/>
              <a:t> </a:t>
            </a:r>
            <a:r>
              <a:rPr lang="de-DE" sz="2300" dirty="0" err="1"/>
              <a:t>able</a:t>
            </a:r>
            <a:r>
              <a:rPr lang="de-DE" sz="2300" dirty="0"/>
              <a:t>“ = fähig sein (Man spricht: „</a:t>
            </a:r>
            <a:r>
              <a:rPr lang="de-DE" sz="2300" dirty="0" err="1"/>
              <a:t>Äi-be-lis-mus</a:t>
            </a:r>
            <a:r>
              <a:rPr lang="de-DE" sz="2300" dirty="0"/>
              <a:t>“)</a:t>
            </a:r>
          </a:p>
          <a:p>
            <a:pPr marL="0" indent="0">
              <a:buNone/>
            </a:pPr>
            <a:endParaRPr lang="de-DE" sz="800" dirty="0"/>
          </a:p>
          <a:p>
            <a:pPr marL="0" indent="0">
              <a:buNone/>
            </a:pPr>
            <a:endParaRPr lang="de-DE" sz="2300" b="1" dirty="0"/>
          </a:p>
          <a:p>
            <a:pPr marL="0" indent="0">
              <a:buNone/>
            </a:pPr>
            <a:endParaRPr lang="de-DE" sz="2300" b="1" dirty="0"/>
          </a:p>
          <a:p>
            <a:pPr marL="0" indent="0">
              <a:buNone/>
            </a:pPr>
            <a:endParaRPr lang="de-DE" sz="800" dirty="0"/>
          </a:p>
          <a:p>
            <a:pPr marL="0" indent="0">
              <a:buNone/>
            </a:pPr>
            <a:r>
              <a:rPr lang="de-DE" sz="2300" dirty="0"/>
              <a:t>Dahinter steht die </a:t>
            </a:r>
            <a:r>
              <a:rPr lang="de-DE" sz="2300" b="1" dirty="0"/>
              <a:t>Annahme, dass Menschen mit Behinderung oder chronischen Erkrankungen von einem vermeintlichen „Normalzustand“ abweichen</a:t>
            </a:r>
            <a:r>
              <a:rPr lang="de-DE" sz="2300" dirty="0"/>
              <a:t>. </a:t>
            </a:r>
            <a:endParaRPr lang="de-DE" sz="400" u="sng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2300" dirty="0">
                <a:sym typeface="Wingdings" panose="05000000000000000000" pitchFamily="2" charset="2"/>
              </a:rPr>
              <a:t> Menschen werden </a:t>
            </a:r>
            <a:r>
              <a:rPr lang="de-DE" sz="2300" u="sng" dirty="0">
                <a:sym typeface="Wingdings" panose="05000000000000000000" pitchFamily="2" charset="2"/>
              </a:rPr>
              <a:t>auf ihre Behinderung oder chronische Krankheit reduziert</a:t>
            </a:r>
            <a:r>
              <a:rPr lang="de-DE" sz="2300" dirty="0">
                <a:sym typeface="Wingdings" panose="05000000000000000000" pitchFamily="2" charset="2"/>
              </a:rPr>
              <a:t>.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2300" dirty="0">
                <a:sym typeface="Wingdings" panose="05000000000000000000" pitchFamily="2" charset="2"/>
              </a:rPr>
              <a:t> Ableismus kann sowohl </a:t>
            </a:r>
            <a:r>
              <a:rPr lang="de-DE" sz="2300" u="sng" dirty="0">
                <a:sym typeface="Wingdings" panose="05000000000000000000" pitchFamily="2" charset="2"/>
              </a:rPr>
              <a:t>in positiver Form (Aufwertung) </a:t>
            </a:r>
            <a:r>
              <a:rPr lang="de-DE" sz="2300" dirty="0">
                <a:sym typeface="Wingdings" panose="05000000000000000000" pitchFamily="2" charset="2"/>
              </a:rPr>
              <a:t>als auch </a:t>
            </a:r>
            <a:r>
              <a:rPr lang="de-DE" sz="2300" u="sng" dirty="0">
                <a:sym typeface="Wingdings" panose="05000000000000000000" pitchFamily="2" charset="2"/>
              </a:rPr>
              <a:t>negativer Form (Abwertung) </a:t>
            </a:r>
            <a:r>
              <a:rPr lang="de-DE" sz="2300" dirty="0">
                <a:sym typeface="Wingdings" panose="05000000000000000000" pitchFamily="2" charset="2"/>
              </a:rPr>
              <a:t>auftreten.</a:t>
            </a:r>
            <a:endParaRPr lang="de-DE" sz="2300" b="1" dirty="0">
              <a:highlight>
                <a:srgbClr val="FFFF00"/>
              </a:highlight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300" dirty="0"/>
          </a:p>
          <a:p>
            <a:pPr marL="0" indent="0">
              <a:buNone/>
            </a:pPr>
            <a:endParaRPr lang="de-DE" sz="2300" dirty="0"/>
          </a:p>
        </p:txBody>
      </p:sp>
      <p:pic>
        <p:nvPicPr>
          <p:cNvPr id="5126" name="Picture 6" descr="Kunde, Familie, Lupe, Analyse">
            <a:extLst>
              <a:ext uri="{FF2B5EF4-FFF2-40B4-BE49-F238E27FC236}">
                <a16:creationId xmlns:a16="http://schemas.microsoft.com/office/drawing/2014/main" id="{A039FFB1-521B-988D-76BE-C084D052D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/>
          <a:stretch/>
        </p:blipFill>
        <p:spPr bwMode="auto">
          <a:xfrm>
            <a:off x="10659876" y="200051"/>
            <a:ext cx="1532124" cy="125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80113FA-421A-7441-6AA8-F6E2150C720C}"/>
              </a:ext>
            </a:extLst>
          </p:cNvPr>
          <p:cNvSpPr txBox="1"/>
          <p:nvPr/>
        </p:nvSpPr>
        <p:spPr>
          <a:xfrm>
            <a:off x="956071" y="6095297"/>
            <a:ext cx="1073705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Vgl. https://www.schule-ohne-rassismus.org/themen/ableismus/ (Zugriff am 12.01.23)</a:t>
            </a:r>
          </a:p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Vgl. https://www.aktion-mensch.de/dafuer-stehen-wir/was-ist-inklusion/ableismus (Zugriff am 12.01.23)</a:t>
            </a:r>
          </a:p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https://pixabay.com/de/illustrations/kunde-familie-lupe-analyse-563967/ (Zugriff am 12.01.23)</a:t>
            </a:r>
          </a:p>
          <a:p>
            <a:endParaRPr lang="de-DE" sz="1000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D0044D8-0B4F-426D-50B2-98C42895D87B}"/>
              </a:ext>
            </a:extLst>
          </p:cNvPr>
          <p:cNvSpPr txBox="1"/>
          <p:nvPr/>
        </p:nvSpPr>
        <p:spPr>
          <a:xfrm>
            <a:off x="877824" y="2057400"/>
            <a:ext cx="10058400" cy="446276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300" b="1" dirty="0"/>
              <a:t>= ist die Auf- und Abwertung/ Diskriminierung von Menschen aufgrund von Behinderung.</a:t>
            </a:r>
          </a:p>
        </p:txBody>
      </p:sp>
    </p:spTree>
    <p:extLst>
      <p:ext uri="{BB962C8B-B14F-4D97-AF65-F5344CB8AC3E}">
        <p14:creationId xmlns:p14="http://schemas.microsoft.com/office/powerpoint/2010/main" val="3128630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07984E5-40C8-89D6-1C82-AEF3BB7F2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609600"/>
            <a:ext cx="10058400" cy="914400"/>
          </a:xfrm>
        </p:spPr>
        <p:txBody>
          <a:bodyPr/>
          <a:lstStyle/>
          <a:p>
            <a:r>
              <a:rPr lang="en-US" sz="3100" b="1" dirty="0" err="1">
                <a:latin typeface="+mn-lt"/>
                <a:ea typeface="+mn-ea"/>
                <a:cs typeface="+mn-cs"/>
              </a:rPr>
              <a:t>Ableismus</a:t>
            </a:r>
            <a:r>
              <a:rPr lang="en-US" sz="3100" b="1" dirty="0">
                <a:latin typeface="+mn-lt"/>
                <a:ea typeface="+mn-ea"/>
                <a:cs typeface="+mn-cs"/>
              </a:rPr>
              <a:t> - </a:t>
            </a:r>
            <a:r>
              <a:rPr lang="en-US" sz="3100" b="1" dirty="0" err="1">
                <a:latin typeface="+mn-lt"/>
                <a:ea typeface="+mn-ea"/>
                <a:cs typeface="+mn-cs"/>
              </a:rPr>
              <a:t>Beispiel</a:t>
            </a:r>
            <a:endParaRPr lang="en-US" sz="3100" b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19C9C5-8A68-E518-EF98-71D1476B9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19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6D22086-8F16-8A83-06DA-751A28401440}"/>
              </a:ext>
            </a:extLst>
          </p:cNvPr>
          <p:cNvSpPr txBox="1"/>
          <p:nvPr/>
        </p:nvSpPr>
        <p:spPr>
          <a:xfrm>
            <a:off x="1295399" y="6189397"/>
            <a:ext cx="6097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Vgl. https://www.aktion-mensch.de/dafuer-stehen-wir/was-ist-inklusion/ableismus (Zugriff am 12.01.23)</a:t>
            </a:r>
          </a:p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https://pixabay.com/de/illustrations/frauen-rollstuhl-stuhl-person-5654980/ (Zugriff am 12.01.23)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CF0FB8D-3567-EE00-E1BA-E35D4F85076B}"/>
              </a:ext>
            </a:extLst>
          </p:cNvPr>
          <p:cNvSpPr txBox="1"/>
          <p:nvPr/>
        </p:nvSpPr>
        <p:spPr>
          <a:xfrm>
            <a:off x="1162922" y="1362787"/>
            <a:ext cx="8492066" cy="4749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3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Beispiel für abwerteten Ableismus: </a:t>
            </a:r>
            <a:endParaRPr lang="de-DE" sz="23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300" dirty="0">
                <a:ea typeface="Calibri" panose="020F0502020204030204" pitchFamily="34" charset="0"/>
                <a:cs typeface="Times New Roman" panose="02020603050405020304" pitchFamily="18" charset="0"/>
              </a:rPr>
              <a:t>Sanna Arendt erledigt </a:t>
            </a:r>
            <a:r>
              <a:rPr lang="de-DE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 Rollstuhl während des Feierabendbetriebs ihre Einkäufe. Da das Kassenband sehr hoch ist, benötigt sie etwas länger, um ihre  Einkäufe im Rucksack zu verstauen.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Kassiererin reagiert genervt: „Sie halten den ganzen Verkehr auf. Warum gehen Sie nicht zu einer anderen Tageszeit einkaufen?“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3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Beispiel für aufwertenden Ableismus: </a:t>
            </a:r>
            <a:endParaRPr lang="de-DE" sz="23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Sanna erklärt der Kassiererin, dass sie am Tag im Büro arbeite und deshalb erst abends ihre Einkäufe erledigen könne. Daraufhin sagt die Kassiererin bewundernd: „Respekt, wie Sie das alles mit Ihrem Rollstuhl so schaffen!“.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6386" name="Picture 2" descr="Frauen, Rollstuhl, Stuhl, Person">
            <a:extLst>
              <a:ext uri="{FF2B5EF4-FFF2-40B4-BE49-F238E27FC236}">
                <a16:creationId xmlns:a16="http://schemas.microsoft.com/office/drawing/2014/main" id="{34EE16A4-7A18-38A7-51FA-05081FB1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524" y="1732431"/>
            <a:ext cx="24193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787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pic>
        <p:nvPicPr>
          <p:cNvPr id="1032" name="Picture 8" descr="Ein Bild, das Person, Mann, Personen, Gruppe enthält.&#10;&#10;Automatisch generierte Beschreibung">
            <a:extLst>
              <a:ext uri="{FF2B5EF4-FFF2-40B4-BE49-F238E27FC236}">
                <a16:creationId xmlns:a16="http://schemas.microsoft.com/office/drawing/2014/main" id="{21C57C6F-A198-CC78-C627-F4B33F777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7" t="1" r="12965" b="1"/>
          <a:stretch/>
        </p:blipFill>
        <p:spPr bwMode="auto">
          <a:xfrm>
            <a:off x="6750121" y="987425"/>
            <a:ext cx="4605266" cy="48736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040" y="1290691"/>
            <a:ext cx="5235916" cy="3811588"/>
          </a:xfrm>
        </p:spPr>
        <p:txBody>
          <a:bodyPr rtlCol="0">
            <a:normAutofit lnSpcReduction="10000"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>
                <a:effectLst/>
              </a:rPr>
              <a:t>Ihr Chef bittet Sie, Herrn Meier zu beraten.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>
                <a:effectLst/>
              </a:rPr>
              <a:t>Sie nehmen Ihre Unterlagen mit und begeben sich in den Besprechungsraum. 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>
                <a:effectLst/>
              </a:rPr>
              <a:t>Herr Meier hat bereits Platz genommen. Als Sie dem Kunden die Hand zur Begrüßung reichen möchten, erkennen Sie, dass er ein Blindenarmband am </a:t>
            </a:r>
            <a:r>
              <a:rPr lang="de-DE" sz="2200" dirty="0"/>
              <a:t>Obera</a:t>
            </a:r>
            <a:r>
              <a:rPr lang="de-DE" sz="2200" dirty="0">
                <a:effectLst/>
              </a:rPr>
              <a:t>rm trägt.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b="1" dirty="0">
                <a:effectLst/>
              </a:rPr>
              <a:t>Welche Gedanken in Bezug auf Sie als Person und Ihre Rolle als Kundenberater gehen Ihnen durch den Kopf?</a:t>
            </a:r>
          </a:p>
          <a:p>
            <a:pPr marL="0" indent="0" rtl="0">
              <a:buNone/>
            </a:pPr>
            <a:endParaRPr lang="de-DE" sz="2200" spc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2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5CAA6F-3161-18D4-8F22-64ECE3850825}"/>
              </a:ext>
            </a:extLst>
          </p:cNvPr>
          <p:cNvSpPr txBox="1"/>
          <p:nvPr/>
        </p:nvSpPr>
        <p:spPr>
          <a:xfrm>
            <a:off x="1114040" y="6448320"/>
            <a:ext cx="6776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https://pixabay.com/de/images/search/business%20talk/?manual_search=1 (Zugriff am 12.01.23)</a:t>
            </a:r>
          </a:p>
        </p:txBody>
      </p:sp>
      <p:pic>
        <p:nvPicPr>
          <p:cNvPr id="7" name="Picture 10" descr="Kostenlose Illustrationen zum Thema Blind">
            <a:extLst>
              <a:ext uri="{FF2B5EF4-FFF2-40B4-BE49-F238E27FC236}">
                <a16:creationId xmlns:a16="http://schemas.microsoft.com/office/drawing/2014/main" id="{727B8CBE-2CC7-788B-9CD4-FC5EE469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31" y="4578528"/>
            <a:ext cx="1625423" cy="162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3EC2DA2-4DAF-82A6-141D-FEF9B9A8C6B1}"/>
              </a:ext>
            </a:extLst>
          </p:cNvPr>
          <p:cNvSpPr txBox="1"/>
          <p:nvPr/>
        </p:nvSpPr>
        <p:spPr>
          <a:xfrm>
            <a:off x="8874189" y="6158300"/>
            <a:ext cx="289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Großhandel/ Industrie/ Bank</a:t>
            </a:r>
          </a:p>
        </p:txBody>
      </p:sp>
    </p:spTree>
    <p:extLst>
      <p:ext uri="{BB962C8B-B14F-4D97-AF65-F5344CB8AC3E}">
        <p14:creationId xmlns:p14="http://schemas.microsoft.com/office/powerpoint/2010/main" val="108428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07984E5-40C8-89D6-1C82-AEF3BB7F2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609600"/>
            <a:ext cx="10058400" cy="914400"/>
          </a:xfrm>
        </p:spPr>
        <p:txBody>
          <a:bodyPr/>
          <a:lstStyle/>
          <a:p>
            <a:r>
              <a:rPr lang="en-US" sz="3100" b="1" dirty="0" err="1">
                <a:latin typeface="+mn-lt"/>
                <a:ea typeface="+mn-ea"/>
                <a:cs typeface="+mn-cs"/>
              </a:rPr>
              <a:t>Erfahrungwelt</a:t>
            </a:r>
            <a:r>
              <a:rPr lang="en-US" sz="3100" b="1" dirty="0">
                <a:latin typeface="+mn-lt"/>
                <a:ea typeface="+mn-ea"/>
                <a:cs typeface="+mn-cs"/>
              </a:rPr>
              <a:t> der </a:t>
            </a:r>
            <a:r>
              <a:rPr lang="en-US" sz="3100" b="1" dirty="0" err="1">
                <a:latin typeface="+mn-lt"/>
                <a:ea typeface="+mn-ea"/>
                <a:cs typeface="+mn-cs"/>
              </a:rPr>
              <a:t>Schüler:innen</a:t>
            </a:r>
            <a:endParaRPr lang="en-US" sz="3100" b="1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86F8A1C-465D-41E9-5B6C-E2B8FD433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399" y="1855945"/>
            <a:ext cx="7911354" cy="2633873"/>
          </a:xfrm>
        </p:spPr>
        <p:txBody>
          <a:bodyPr/>
          <a:lstStyle/>
          <a:p>
            <a:r>
              <a:rPr lang="de-DE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Kennen Sie Personen, die von Ableismus betroffen sind oder waren?</a:t>
            </a:r>
          </a:p>
          <a:p>
            <a:pPr marL="0" indent="0">
              <a:buNone/>
            </a:pPr>
            <a:endParaRPr lang="de-DE" sz="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3200" dirty="0"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de-DE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ist die Geschichte dahinter? 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19C9C5-8A68-E518-EF98-71D1476B9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20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5BBB22E-C023-A189-01F5-225BD90EE267}"/>
              </a:ext>
            </a:extLst>
          </p:cNvPr>
          <p:cNvSpPr txBox="1"/>
          <p:nvPr/>
        </p:nvSpPr>
        <p:spPr>
          <a:xfrm>
            <a:off x="1295399" y="6250827"/>
            <a:ext cx="6094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https://pixabay.com/de/illustrations/fragezeichen-%c3%bcberlegen-denken-frage-2318030/ (Zugriff am 12.01.23)</a:t>
            </a:r>
          </a:p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https://pixabay.com/de/illustrations/lupe-fragezeichen-globus-welt-68206/ (Zugriff am 12.01.23)</a:t>
            </a:r>
          </a:p>
        </p:txBody>
      </p:sp>
      <p:pic>
        <p:nvPicPr>
          <p:cNvPr id="13314" name="Picture 2" descr="Lupe, Fragezeichen, Globus, Welt">
            <a:extLst>
              <a:ext uri="{FF2B5EF4-FFF2-40B4-BE49-F238E27FC236}">
                <a16:creationId xmlns:a16="http://schemas.microsoft.com/office/drawing/2014/main" id="{1DEBC446-EC68-00E3-EFC0-D6FBC5FFC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1" y="3651788"/>
            <a:ext cx="3995925" cy="299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061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4048FB-AC30-8139-5138-1215E9A587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75DF2D63-3FF5-D547-96B9-BE9CCD1ABA58}" type="slidenum">
              <a:rPr lang="de-DE" smtClean="0"/>
              <a:t>21</a:t>
            </a:fld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64C9CBA-59E8-B49D-4FFF-321C23B797D7}"/>
              </a:ext>
            </a:extLst>
          </p:cNvPr>
          <p:cNvSpPr txBox="1"/>
          <p:nvPr/>
        </p:nvSpPr>
        <p:spPr>
          <a:xfrm>
            <a:off x="1068752" y="6129034"/>
            <a:ext cx="6097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https://pixabay.com/de/illustrations/gruppe-person-inklusion-rollstuhl-418449/ (Zugriff am 12.01.23)</a:t>
            </a:r>
          </a:p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https://pixabay.com/de/illustrations/idee-birne-lampe-licht-gl%c3%bchlampe-1014016/ (Zugriff am 12.01.23)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7C715EA-26E8-DF7D-513C-D88FD0EB627E}"/>
              </a:ext>
            </a:extLst>
          </p:cNvPr>
          <p:cNvSpPr txBox="1"/>
          <p:nvPr/>
        </p:nvSpPr>
        <p:spPr>
          <a:xfrm>
            <a:off x="982593" y="1642036"/>
            <a:ext cx="7772400" cy="518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Wie sähe eine Gesellschaft aus, in welcher jeder Mensch gleichwertig und befähigt ist zu einer wirklichen Teilhabe an einer freien Gesellschaft?</a:t>
            </a:r>
          </a:p>
          <a:p>
            <a:pPr rtl="0"/>
            <a:endParaRPr lang="de-DE" sz="1100" dirty="0"/>
          </a:p>
          <a:p>
            <a:r>
              <a:rPr lang="de-DE" sz="2400" u="sng" dirty="0"/>
              <a:t>Tipp 1: </a:t>
            </a:r>
            <a:r>
              <a:rPr lang="de-DE" sz="2400" dirty="0"/>
              <a:t>Es gibt verschiedene Formen von Behinderung (motorisch, Sprache, </a:t>
            </a:r>
            <a:r>
              <a:rPr lang="de-DE" sz="2400"/>
              <a:t>Hören, Sehen, Lernen, </a:t>
            </a:r>
            <a:r>
              <a:rPr lang="de-DE" sz="2400" dirty="0"/>
              <a:t>kognitiv, psychisch, Autismus-Spektrum-Störung)</a:t>
            </a:r>
          </a:p>
          <a:p>
            <a:endParaRPr lang="de-DE" sz="1100" dirty="0"/>
          </a:p>
          <a:p>
            <a:r>
              <a:rPr lang="de-DE" sz="2500" u="sng" dirty="0"/>
              <a:t>Tipp 2: </a:t>
            </a:r>
            <a:r>
              <a:rPr lang="de-DE" sz="2500" dirty="0"/>
              <a:t>Denken Sie an die Lebensbereiche „Wohnen“, „Freunde/Familie“, „Schule“ und „Arbeit“.</a:t>
            </a:r>
          </a:p>
          <a:p>
            <a:pPr rtl="0"/>
            <a:endParaRPr lang="de-DE" sz="2900" dirty="0"/>
          </a:p>
          <a:p>
            <a:pPr rtl="0"/>
            <a:endParaRPr lang="de-DE" sz="2900" dirty="0"/>
          </a:p>
          <a:p>
            <a:pPr marL="457200" indent="-457200" rtl="0">
              <a:buFont typeface="Arial" panose="020B0604020202020204" pitchFamily="34" charset="0"/>
              <a:buChar char="•"/>
            </a:pPr>
            <a:endParaRPr lang="de-DE" sz="2900" dirty="0"/>
          </a:p>
        </p:txBody>
      </p:sp>
      <p:pic>
        <p:nvPicPr>
          <p:cNvPr id="11266" name="Picture 2" descr="Kostenlose Illustrationen zum Thema Gruppe">
            <a:extLst>
              <a:ext uri="{FF2B5EF4-FFF2-40B4-BE49-F238E27FC236}">
                <a16:creationId xmlns:a16="http://schemas.microsoft.com/office/drawing/2014/main" id="{E44B434A-0B59-4E83-2440-DB3455F20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3" b="15010"/>
          <a:stretch/>
        </p:blipFill>
        <p:spPr bwMode="auto">
          <a:xfrm>
            <a:off x="8754993" y="4040238"/>
            <a:ext cx="3238500" cy="228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ostenlose Illustrationen zum Thema Idee">
            <a:extLst>
              <a:ext uri="{FF2B5EF4-FFF2-40B4-BE49-F238E27FC236}">
                <a16:creationId xmlns:a16="http://schemas.microsoft.com/office/drawing/2014/main" id="{6E4A8603-AEE2-022F-4118-B6F76E321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213" y="212027"/>
            <a:ext cx="2428555" cy="242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5F9A282-3CCF-3B08-C860-8BD9CF4AB64F}"/>
              </a:ext>
            </a:extLst>
          </p:cNvPr>
          <p:cNvSpPr txBox="1"/>
          <p:nvPr/>
        </p:nvSpPr>
        <p:spPr>
          <a:xfrm>
            <a:off x="1077717" y="528911"/>
            <a:ext cx="7772400" cy="2226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4400" cap="all" spc="300" dirty="0">
                <a:latin typeface="+mj-lt"/>
                <a:ea typeface="+mj-ea"/>
                <a:cs typeface="Posterama" panose="020B0504020200020000" pitchFamily="34" charset="0"/>
              </a:rPr>
              <a:t>Inklusion als Utopie</a:t>
            </a:r>
          </a:p>
          <a:p>
            <a:pPr rtl="0"/>
            <a:endParaRPr lang="de-DE" sz="4400" cap="all" spc="300" dirty="0">
              <a:latin typeface="+mj-lt"/>
              <a:ea typeface="+mj-ea"/>
              <a:cs typeface="Posterama" panose="020B0504020200020000" pitchFamily="34" charset="0"/>
            </a:endParaRPr>
          </a:p>
          <a:p>
            <a:pPr marL="457200" indent="-457200" rtl="0">
              <a:buFont typeface="Arial" panose="020B0604020202020204" pitchFamily="34" charset="0"/>
              <a:buChar char="•"/>
            </a:pPr>
            <a:endParaRPr lang="de-DE" sz="4400" cap="all" spc="300" dirty="0">
              <a:latin typeface="+mj-lt"/>
              <a:ea typeface="+mj-ea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51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07984E5-40C8-89D6-1C82-AEF3BB7F2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609600"/>
            <a:ext cx="10058400" cy="914400"/>
          </a:xfrm>
        </p:spPr>
        <p:txBody>
          <a:bodyPr/>
          <a:lstStyle/>
          <a:p>
            <a:r>
              <a:rPr lang="en-US" sz="3100" b="1" dirty="0" err="1">
                <a:latin typeface="+mn-lt"/>
                <a:ea typeface="+mn-ea"/>
                <a:cs typeface="+mn-cs"/>
              </a:rPr>
              <a:t>Erklärvideo</a:t>
            </a:r>
            <a:r>
              <a:rPr lang="en-US" sz="3100" b="1" dirty="0">
                <a:latin typeface="+mn-lt"/>
                <a:ea typeface="+mn-ea"/>
                <a:cs typeface="+mn-cs"/>
              </a:rPr>
              <a:t> </a:t>
            </a:r>
            <a:r>
              <a:rPr lang="en-US" sz="3100" b="1" dirty="0" err="1">
                <a:latin typeface="+mn-lt"/>
                <a:ea typeface="+mn-ea"/>
                <a:cs typeface="+mn-cs"/>
              </a:rPr>
              <a:t>Inklusion</a:t>
            </a:r>
            <a:endParaRPr lang="en-US" sz="3100" b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19C9C5-8A68-E518-EF98-71D1476B9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22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6D22086-8F16-8A83-06DA-751A28401440}"/>
              </a:ext>
            </a:extLst>
          </p:cNvPr>
          <p:cNvSpPr txBox="1"/>
          <p:nvPr/>
        </p:nvSpPr>
        <p:spPr>
          <a:xfrm>
            <a:off x="877824" y="6498832"/>
            <a:ext cx="6097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https://www.youtube.com/watch?v=D0GtxClZlwQ&amp;t=3s (Zugriff am 12.01.23)</a:t>
            </a:r>
          </a:p>
        </p:txBody>
      </p:sp>
      <p:pic>
        <p:nvPicPr>
          <p:cNvPr id="6" name="Was ist Inklusion_ (in 80 Sekunden erklärt)">
            <a:hlinkClick r:id="" action="ppaction://media"/>
            <a:extLst>
              <a:ext uri="{FF2B5EF4-FFF2-40B4-BE49-F238E27FC236}">
                <a16:creationId xmlns:a16="http://schemas.microsoft.com/office/drawing/2014/main" id="{32D0F358-CCA2-0E77-F02E-8FFDB7E0D9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1" y="1358768"/>
            <a:ext cx="8584142" cy="4828250"/>
          </a:xfrm>
        </p:spPr>
      </p:pic>
    </p:spTree>
    <p:extLst>
      <p:ext uri="{BB962C8B-B14F-4D97-AF65-F5344CB8AC3E}">
        <p14:creationId xmlns:p14="http://schemas.microsoft.com/office/powerpoint/2010/main" val="403760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07984E5-40C8-89D6-1C82-AEF3BB7F2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609600"/>
            <a:ext cx="10058400" cy="914400"/>
          </a:xfrm>
        </p:spPr>
        <p:txBody>
          <a:bodyPr/>
          <a:lstStyle/>
          <a:p>
            <a:r>
              <a:rPr lang="en-US" sz="3100" b="1" dirty="0" err="1">
                <a:latin typeface="+mn-lt"/>
                <a:ea typeface="+mn-ea"/>
                <a:cs typeface="+mn-cs"/>
              </a:rPr>
              <a:t>Inklusion</a:t>
            </a:r>
            <a:r>
              <a:rPr lang="en-US" sz="3100" b="1" dirty="0">
                <a:latin typeface="+mn-lt"/>
                <a:ea typeface="+mn-ea"/>
                <a:cs typeface="+mn-cs"/>
              </a:rPr>
              <a:t> - </a:t>
            </a:r>
            <a:r>
              <a:rPr lang="en-US" sz="3100" b="1" dirty="0" err="1">
                <a:latin typeface="+mn-lt"/>
                <a:ea typeface="+mn-ea"/>
                <a:cs typeface="+mn-cs"/>
              </a:rPr>
              <a:t>Begrifflichkeiten</a:t>
            </a:r>
            <a:endParaRPr lang="en-US" sz="3100" b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19C9C5-8A68-E518-EF98-71D1476B9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23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6D22086-8F16-8A83-06DA-751A28401440}"/>
              </a:ext>
            </a:extLst>
          </p:cNvPr>
          <p:cNvSpPr txBox="1"/>
          <p:nvPr/>
        </p:nvSpPr>
        <p:spPr>
          <a:xfrm>
            <a:off x="1075944" y="6248400"/>
            <a:ext cx="6097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https://pixabay.com/de/illustrations/kunde-familie-lupe-analyse-563967/ (Zugriff am 12.01.23)</a:t>
            </a:r>
          </a:p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https://www.schulministerium.nrw/inklusion-schuelerinnen-und-schueler (Zugriff am 12.01.23)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1A4F45-6CD3-041E-A8BA-9D550C3C3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855945"/>
            <a:ext cx="10399776" cy="4352544"/>
          </a:xfrm>
        </p:spPr>
        <p:txBody>
          <a:bodyPr/>
          <a:lstStyle/>
          <a:p>
            <a:r>
              <a:rPr lang="de-DE" sz="2600" dirty="0">
                <a:cs typeface="Times New Roman" panose="02020603050405020304" pitchFamily="18" charset="0"/>
              </a:rPr>
              <a:t>aus dem Lateinischen: </a:t>
            </a:r>
            <a:r>
              <a:rPr lang="de-DE" sz="2600" dirty="0" err="1">
                <a:cs typeface="Times New Roman" panose="02020603050405020304" pitchFamily="18" charset="0"/>
              </a:rPr>
              <a:t>includere</a:t>
            </a:r>
            <a:r>
              <a:rPr lang="de-DE" sz="2600" dirty="0">
                <a:cs typeface="Times New Roman" panose="02020603050405020304" pitchFamily="18" charset="0"/>
              </a:rPr>
              <a:t>“ = dazu gehören, einschließen</a:t>
            </a:r>
          </a:p>
          <a:p>
            <a:endParaRPr lang="de-DE" sz="2600" dirty="0">
              <a:cs typeface="Times New Roman" panose="02020603050405020304" pitchFamily="18" charset="0"/>
            </a:endParaRPr>
          </a:p>
          <a:p>
            <a:endParaRPr lang="de-DE" sz="2600" dirty="0">
              <a:cs typeface="Times New Roman" panose="02020603050405020304" pitchFamily="18" charset="0"/>
            </a:endParaRPr>
          </a:p>
          <a:p>
            <a:endParaRPr lang="de-DE" sz="2600" dirty="0">
              <a:cs typeface="Times New Roman" panose="02020603050405020304" pitchFamily="18" charset="0"/>
            </a:endParaRPr>
          </a:p>
          <a:p>
            <a:endParaRPr lang="de-DE" sz="2600" dirty="0">
              <a:cs typeface="Times New Roman" panose="02020603050405020304" pitchFamily="18" charset="0"/>
            </a:endParaRPr>
          </a:p>
        </p:txBody>
      </p:sp>
      <p:pic>
        <p:nvPicPr>
          <p:cNvPr id="5126" name="Picture 6" descr="Kunde, Familie, Lupe, Analyse">
            <a:extLst>
              <a:ext uri="{FF2B5EF4-FFF2-40B4-BE49-F238E27FC236}">
                <a16:creationId xmlns:a16="http://schemas.microsoft.com/office/drawing/2014/main" id="{A039FFB1-521B-988D-76BE-C084D052D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/>
          <a:stretch/>
        </p:blipFill>
        <p:spPr bwMode="auto">
          <a:xfrm>
            <a:off x="9529710" y="0"/>
            <a:ext cx="2568845" cy="209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88F0CCF-A6CD-5D94-FA31-EAAA9D6034D1}"/>
              </a:ext>
            </a:extLst>
          </p:cNvPr>
          <p:cNvSpPr txBox="1"/>
          <p:nvPr/>
        </p:nvSpPr>
        <p:spPr>
          <a:xfrm>
            <a:off x="914400" y="2431927"/>
            <a:ext cx="10363200" cy="2358403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300" b="1" dirty="0"/>
              <a:t>=  Niemand wird ausgeschlossen - jeder Mensch wird so akzeptiert und respektiert, wie er ist.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solidFill>
                  <a:srgbClr val="00000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sz="1800" b="1" dirty="0">
                <a:solidFill>
                  <a:srgbClr val="00000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Inklusion ist, wenn anders sein normal ist.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de-DE" sz="1800" dirty="0">
              <a:solidFill>
                <a:srgbClr val="000000"/>
              </a:solidFill>
              <a:effectLst/>
              <a:latin typeface="Daytona" panose="020B0604030500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1800" dirty="0">
                <a:solidFill>
                  <a:srgbClr val="000000"/>
                </a:solidFill>
                <a:effectLst/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Unabhängig </a:t>
            </a:r>
            <a:r>
              <a:rPr lang="de-DE" dirty="0">
                <a:solidFill>
                  <a:srgbClr val="00000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von Geschlecht, Alter, Sprache, Hautfarbe, ob mit oder Behinderung: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dirty="0">
                <a:solidFill>
                  <a:srgbClr val="000000"/>
                </a:solidFill>
                <a:latin typeface="Daytona" panose="020B0604030500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Jeder ist willkommen und darf überall teilnehmen, wo er möchte – im Kindergarten, in der Schule, im Sportverein in der Freizeit oder am Arbeitsplatz.</a:t>
            </a:r>
          </a:p>
        </p:txBody>
      </p:sp>
    </p:spTree>
    <p:extLst>
      <p:ext uri="{BB962C8B-B14F-4D97-AF65-F5344CB8AC3E}">
        <p14:creationId xmlns:p14="http://schemas.microsoft.com/office/powerpoint/2010/main" val="896515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Inhaltsplatzhalter 2">
            <a:extLst>
              <a:ext uri="{FF2B5EF4-FFF2-40B4-BE49-F238E27FC236}">
                <a16:creationId xmlns:a16="http://schemas.microsoft.com/office/drawing/2014/main" id="{75918A2A-61B8-7DC2-3846-4BCF8B836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2252" y="4229114"/>
            <a:ext cx="8435975" cy="677862"/>
          </a:xfrm>
        </p:spPr>
        <p:txBody>
          <a:bodyPr/>
          <a:lstStyle/>
          <a:p>
            <a:pPr marL="0" lvl="2" indent="0">
              <a:buNone/>
            </a:pPr>
            <a:r>
              <a:rPr lang="en-GB" altLang="de-DE" sz="2400" dirty="0" err="1"/>
              <a:t>Einschluss</a:t>
            </a:r>
            <a:endParaRPr lang="en-GB" altLang="de-DE" sz="2400" dirty="0"/>
          </a:p>
          <a:p>
            <a:pPr marL="0" lvl="2" indent="0">
              <a:buNone/>
            </a:pPr>
            <a:r>
              <a:rPr lang="en-GB" altLang="de-DE" sz="2400" dirty="0" err="1"/>
              <a:t>Zugehörigkeit</a:t>
            </a:r>
            <a:r>
              <a:rPr lang="en-GB" altLang="de-DE" sz="2400" dirty="0"/>
              <a:t> 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0C65CB9-7370-B749-2FCF-DCA54F50593A}"/>
              </a:ext>
            </a:extLst>
          </p:cNvPr>
          <p:cNvSpPr/>
          <p:nvPr/>
        </p:nvSpPr>
        <p:spPr>
          <a:xfrm rot="5128840">
            <a:off x="3784005" y="4607360"/>
            <a:ext cx="503237" cy="4095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5D5223-249F-0B25-7036-13422DA6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546" y="785769"/>
            <a:ext cx="10058400" cy="914400"/>
          </a:xfrm>
        </p:spPr>
        <p:txBody>
          <a:bodyPr/>
          <a:lstStyle/>
          <a:p>
            <a:r>
              <a:rPr lang="en-US" sz="3100" b="1" dirty="0" err="1">
                <a:latin typeface="+mn-lt"/>
                <a:ea typeface="+mn-ea"/>
                <a:cs typeface="+mn-cs"/>
              </a:rPr>
              <a:t>Begrifflichkeiten</a:t>
            </a:r>
            <a:endParaRPr lang="en-US" sz="31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Inklusion, Exklusion, Separation">
            <a:extLst>
              <a:ext uri="{FF2B5EF4-FFF2-40B4-BE49-F238E27FC236}">
                <a16:creationId xmlns:a16="http://schemas.microsoft.com/office/drawing/2014/main" id="{B8D7A1B7-8A27-8319-D601-6C69F5CF7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99"/>
          <a:stretch/>
        </p:blipFill>
        <p:spPr bwMode="auto">
          <a:xfrm>
            <a:off x="1145907" y="1474140"/>
            <a:ext cx="2665739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D701495A-9313-8F57-ACF6-CABF638F5747}"/>
              </a:ext>
            </a:extLst>
          </p:cNvPr>
          <p:cNvSpPr txBox="1">
            <a:spLocks/>
          </p:cNvSpPr>
          <p:nvPr/>
        </p:nvSpPr>
        <p:spPr>
          <a:xfrm>
            <a:off x="1878012" y="3824679"/>
            <a:ext cx="8435975" cy="677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20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6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Arial" panose="020B0604020202020204" pitchFamily="34" charset="0"/>
              <a:buNone/>
            </a:pPr>
            <a:r>
              <a:rPr lang="en-GB" altLang="de-DE" sz="2400" dirty="0"/>
              <a:t>         </a:t>
            </a:r>
          </a:p>
          <a:p>
            <a:pPr marL="0" lvl="2" indent="0">
              <a:buFont typeface="Arial" panose="020B0604020202020204" pitchFamily="34" charset="0"/>
              <a:buNone/>
            </a:pPr>
            <a:r>
              <a:rPr lang="en-GB" altLang="de-DE" sz="2400" dirty="0" err="1"/>
              <a:t>Ausschluss</a:t>
            </a:r>
            <a:r>
              <a:rPr lang="en-GB" altLang="de-DE" sz="2400" dirty="0"/>
              <a:t>            </a:t>
            </a:r>
          </a:p>
          <a:p>
            <a:pPr marL="0" lvl="2" indent="0">
              <a:buFont typeface="Arial" panose="020B0604020202020204" pitchFamily="34" charset="0"/>
              <a:buNone/>
            </a:pPr>
            <a:r>
              <a:rPr lang="en-GB" altLang="de-DE" sz="2400" dirty="0" err="1"/>
              <a:t>Ausgrenzung</a:t>
            </a:r>
            <a:r>
              <a:rPr lang="en-GB" altLang="de-DE" sz="2400" dirty="0"/>
              <a:t>        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A0383D-09AE-DDDC-5A25-330F248A8BC5}"/>
              </a:ext>
            </a:extLst>
          </p:cNvPr>
          <p:cNvSpPr txBox="1">
            <a:spLocks/>
          </p:cNvSpPr>
          <p:nvPr/>
        </p:nvSpPr>
        <p:spPr>
          <a:xfrm>
            <a:off x="4543751" y="4210237"/>
            <a:ext cx="2075533" cy="677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20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6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Arial" panose="020B0604020202020204" pitchFamily="34" charset="0"/>
              <a:buNone/>
            </a:pPr>
            <a:r>
              <a:rPr lang="en-GB" altLang="de-DE" sz="2400" dirty="0" err="1"/>
              <a:t>Einbezug</a:t>
            </a:r>
            <a:endParaRPr lang="en-GB" altLang="de-DE" sz="2400" dirty="0"/>
          </a:p>
          <a:p>
            <a:pPr marL="0" lvl="2" indent="0">
              <a:buFont typeface="Arial" panose="020B0604020202020204" pitchFamily="34" charset="0"/>
              <a:buNone/>
            </a:pPr>
            <a:r>
              <a:rPr lang="en-GB" altLang="de-DE" sz="2400" dirty="0" err="1"/>
              <a:t>Eingliederung</a:t>
            </a:r>
            <a:endParaRPr lang="en-GB" altLang="de-DE" sz="2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E9E0B9C-4CF5-7454-9BE6-BFE6A9B969B7}"/>
              </a:ext>
            </a:extLst>
          </p:cNvPr>
          <p:cNvSpPr txBox="1"/>
          <p:nvPr/>
        </p:nvSpPr>
        <p:spPr>
          <a:xfrm>
            <a:off x="1276546" y="6309145"/>
            <a:ext cx="9153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https://pixabay.com/de/illustrations/inklusion-exklusion-separation-5989760/ (Zugriff am 12.01.23)</a:t>
            </a:r>
          </a:p>
        </p:txBody>
      </p:sp>
      <p:pic>
        <p:nvPicPr>
          <p:cNvPr id="8" name="Picture 2" descr="Inklusion, Exklusion, Separation">
            <a:extLst>
              <a:ext uri="{FF2B5EF4-FFF2-40B4-BE49-F238E27FC236}">
                <a16:creationId xmlns:a16="http://schemas.microsoft.com/office/drawing/2014/main" id="{BAF93FE2-C581-BB7D-6164-1B4C58B64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9" b="20306"/>
          <a:stretch/>
        </p:blipFill>
        <p:spPr bwMode="auto">
          <a:xfrm>
            <a:off x="3826205" y="1445588"/>
            <a:ext cx="5317253" cy="258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0B975-6215-25E0-9EAC-CA218825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/>
              <a:t>Inklusion ist Menschenrecht</a:t>
            </a:r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683A774D-710D-268D-7065-4FF08AAB68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86320" y="1667931"/>
          <a:ext cx="7736440" cy="4007104"/>
        </p:xfrm>
        <a:graphic>
          <a:graphicData uri="http://schemas.openxmlformats.org/drawingml/2006/table">
            <a:tbl>
              <a:tblPr firstRow="1" firstCol="1" bandRow="1"/>
              <a:tblGrid>
                <a:gridCol w="7736440">
                  <a:extLst>
                    <a:ext uri="{9D8B030D-6E8A-4147-A177-3AD203B41FA5}">
                      <a16:colId xmlns:a16="http://schemas.microsoft.com/office/drawing/2014/main" val="16074733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Artikel 24 – Bildung (UN-Behindertenrechtskonvention) </a:t>
                      </a:r>
                      <a:br>
                        <a:rPr lang="de-DE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de-DE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(1) </a:t>
                      </a:r>
                      <a:r>
                        <a:rPr lang="de-DE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 Vertragsstaaten anerkennen das </a:t>
                      </a:r>
                      <a:r>
                        <a:rPr lang="de-DE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Recht von Menschen mit Behinderungen auf Bildung</a:t>
                      </a:r>
                      <a:r>
                        <a:rPr lang="de-DE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Um dieses Recht ohne Diskriminierung und auf der Grundlage der Chancengleichheit zu verwirklichen, gewährleisten die Vertragsstaaten ein </a:t>
                      </a:r>
                      <a:r>
                        <a:rPr lang="de-DE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integratives [inklusives] Bildungssystem auf allen Ebenen </a:t>
                      </a:r>
                      <a:r>
                        <a:rPr lang="de-DE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 lebenslanges Lernen mit dem Ziel,</a:t>
                      </a:r>
                      <a:r>
                        <a:rPr lang="de-DE" sz="2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de-DE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de-DE" sz="2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Menschen mit Behinderungen zur </a:t>
                      </a:r>
                      <a:r>
                        <a:rPr lang="de-DE" sz="2200" b="1" i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wirklichen Teilhabe an einer freien Gesellschaft</a:t>
                      </a:r>
                      <a:r>
                        <a:rPr lang="de-DE" sz="2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zu befähigen.</a:t>
                      </a:r>
                      <a:endParaRPr lang="de-DE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2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003686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4048FB-AC30-8139-5138-1215E9A587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75DF2D63-3FF5-D547-96B9-BE9CCD1ABA58}" type="slidenum">
              <a:rPr lang="de-DE" smtClean="0"/>
              <a:t>25</a:t>
            </a:fld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B830D11-BC77-81D8-507F-228EE0CC0AF9}"/>
              </a:ext>
            </a:extLst>
          </p:cNvPr>
          <p:cNvSpPr txBox="1"/>
          <p:nvPr/>
        </p:nvSpPr>
        <p:spPr>
          <a:xfrm>
            <a:off x="8722760" y="5696635"/>
            <a:ext cx="682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highlight>
                <a:srgbClr val="FFFF00"/>
              </a:highlight>
            </a:endParaRPr>
          </a:p>
        </p:txBody>
      </p:sp>
      <p:pic>
        <p:nvPicPr>
          <p:cNvPr id="8194" name="Picture 2" descr="Kostenlose Illustrationen zum Thema Inklusion">
            <a:extLst>
              <a:ext uri="{FF2B5EF4-FFF2-40B4-BE49-F238E27FC236}">
                <a16:creationId xmlns:a16="http://schemas.microsoft.com/office/drawing/2014/main" id="{4BB57C12-C1BC-6279-A216-C91CE34F0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r="15077"/>
          <a:stretch/>
        </p:blipFill>
        <p:spPr bwMode="auto">
          <a:xfrm>
            <a:off x="9010437" y="2016300"/>
            <a:ext cx="2773104" cy="260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64C9CBA-59E8-B49D-4FFF-321C23B797D7}"/>
              </a:ext>
            </a:extLst>
          </p:cNvPr>
          <p:cNvSpPr txBox="1"/>
          <p:nvPr/>
        </p:nvSpPr>
        <p:spPr>
          <a:xfrm>
            <a:off x="1171254" y="6248400"/>
            <a:ext cx="6097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https://cdn.pixabay.com/photo/2022/05/12/05/31/inclusion-7190795__480.jpg (Zugriff am 12.01.23)</a:t>
            </a:r>
          </a:p>
        </p:txBody>
      </p:sp>
    </p:spTree>
    <p:extLst>
      <p:ext uri="{BB962C8B-B14F-4D97-AF65-F5344CB8AC3E}">
        <p14:creationId xmlns:p14="http://schemas.microsoft.com/office/powerpoint/2010/main" val="4194058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0B975-6215-25E0-9EAC-CA218825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/>
              <a:t>Inklusion ist Grundrecht</a:t>
            </a:r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683A774D-710D-268D-7065-4FF08AAB68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464838"/>
              </p:ext>
            </p:extLst>
          </p:nvPr>
        </p:nvGraphicFramePr>
        <p:xfrm>
          <a:off x="932071" y="2703861"/>
          <a:ext cx="7736440" cy="1386396"/>
        </p:xfrm>
        <a:graphic>
          <a:graphicData uri="http://schemas.openxmlformats.org/drawingml/2006/table">
            <a:tbl>
              <a:tblPr firstRow="1" firstCol="1" bandRow="1"/>
              <a:tblGrid>
                <a:gridCol w="7736440">
                  <a:extLst>
                    <a:ext uri="{9D8B030D-6E8A-4147-A177-3AD203B41FA5}">
                      <a16:colId xmlns:a16="http://schemas.microsoft.com/office/drawing/2014/main" val="16074733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de-DE" altLang="de-D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„Niemand </a:t>
                      </a:r>
                      <a:r>
                        <a:rPr kumimoji="0" lang="de-DE" altLang="de-DE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darf wegen seiner </a:t>
                      </a:r>
                      <a:r>
                        <a:rPr kumimoji="0" lang="de-DE" altLang="de-DE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3" tooltip="Glossareintrag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Behinderung</a:t>
                      </a:r>
                      <a:r>
                        <a:rPr kumimoji="0" lang="de-DE" altLang="de-DE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benachteiligt </a:t>
                      </a:r>
                      <a:r>
                        <a:rPr kumimoji="0" lang="de-DE" altLang="de-D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werden“.</a:t>
                      </a:r>
                      <a:br>
                        <a:rPr kumimoji="0" lang="de-DE" alt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de-DE" altLang="de-DE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(Artikel 3, Grundgesetz</a:t>
                      </a:r>
                      <a:r>
                        <a:rPr kumimoji="0" lang="de-DE" altLang="de-DE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de-DE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003686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4048FB-AC30-8139-5138-1215E9A587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75DF2D63-3FF5-D547-96B9-BE9CCD1ABA58}" type="slidenum">
              <a:rPr lang="de-DE" smtClean="0"/>
              <a:t>26</a:t>
            </a:fld>
            <a:endParaRPr lang="de-DE" dirty="0"/>
          </a:p>
        </p:txBody>
      </p:sp>
      <p:pic>
        <p:nvPicPr>
          <p:cNvPr id="8194" name="Picture 2" descr="Kostenlose Illustrationen zum Thema Inklusion">
            <a:extLst>
              <a:ext uri="{FF2B5EF4-FFF2-40B4-BE49-F238E27FC236}">
                <a16:creationId xmlns:a16="http://schemas.microsoft.com/office/drawing/2014/main" id="{4BB57C12-C1BC-6279-A216-C91CE34F0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r="15077"/>
          <a:stretch/>
        </p:blipFill>
        <p:spPr bwMode="auto">
          <a:xfrm>
            <a:off x="9010437" y="2016300"/>
            <a:ext cx="2773104" cy="260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64C9CBA-59E8-B49D-4FFF-321C23B797D7}"/>
              </a:ext>
            </a:extLst>
          </p:cNvPr>
          <p:cNvSpPr txBox="1"/>
          <p:nvPr/>
        </p:nvSpPr>
        <p:spPr>
          <a:xfrm>
            <a:off x="932071" y="6419850"/>
            <a:ext cx="6097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https://cdn.pixabay.com/photo/2022/05/12/05/31/inclusion-7190795__480.jpg (Zugriff am 12.01.23)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F7CE92F-B5C0-97B1-0667-ABA91397E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24" y="1586047"/>
            <a:ext cx="8019287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2200" dirty="0">
                <a:solidFill>
                  <a:srgbClr val="333333"/>
                </a:solidFill>
                <a:latin typeface="OpenSans"/>
              </a:rPr>
              <a:t>Inklusion in Deutschland ein gesellschaftliches und politisches Ziel. Daher steht seit 1994 in unserem </a:t>
            </a:r>
            <a:r>
              <a:rPr kumimoji="0" lang="de-DE" altLang="de-DE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Sans"/>
              </a:rPr>
              <a:t>Grundgesetz:</a:t>
            </a:r>
            <a:endParaRPr kumimoji="0" lang="de-DE" altLang="de-DE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D9D7B905-19A0-65A6-ECB1-23578108F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447071"/>
              </p:ext>
            </p:extLst>
          </p:nvPr>
        </p:nvGraphicFramePr>
        <p:xfrm>
          <a:off x="8693063" y="303129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10811414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2148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47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4048FB-AC30-8139-5138-1215E9A587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75DF2D63-3FF5-D547-96B9-BE9CCD1ABA58}" type="slidenum">
              <a:rPr lang="de-DE" smtClean="0"/>
              <a:t>27</a:t>
            </a:fld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64C9CBA-59E8-B49D-4FFF-321C23B797D7}"/>
              </a:ext>
            </a:extLst>
          </p:cNvPr>
          <p:cNvSpPr txBox="1"/>
          <p:nvPr/>
        </p:nvSpPr>
        <p:spPr>
          <a:xfrm>
            <a:off x="1068752" y="5973376"/>
            <a:ext cx="6097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12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7E6D51-8A26-284F-2402-E0DB45867C6C}"/>
              </a:ext>
            </a:extLst>
          </p:cNvPr>
          <p:cNvSpPr txBox="1"/>
          <p:nvPr/>
        </p:nvSpPr>
        <p:spPr>
          <a:xfrm>
            <a:off x="545930" y="411203"/>
            <a:ext cx="10383035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3800" cap="all" spc="300" dirty="0">
                <a:latin typeface="+mj-lt"/>
                <a:ea typeface="+mj-ea"/>
                <a:cs typeface="Posterama" panose="020B0504020200020000" pitchFamily="34" charset="0"/>
              </a:rPr>
              <a:t>Inklusion – Instagram-Accounts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endParaRPr lang="de-DE" sz="3800" cap="all" spc="300" dirty="0">
              <a:latin typeface="+mj-lt"/>
              <a:ea typeface="+mj-ea"/>
              <a:cs typeface="Posterama" panose="020B0504020200020000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7C715EA-26E8-DF7D-513C-D88FD0EB627E}"/>
              </a:ext>
            </a:extLst>
          </p:cNvPr>
          <p:cNvSpPr txBox="1"/>
          <p:nvPr/>
        </p:nvSpPr>
        <p:spPr>
          <a:xfrm>
            <a:off x="649224" y="1233167"/>
            <a:ext cx="11423292" cy="1032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2600" b="1" dirty="0">
                <a:cs typeface="Times New Roman" panose="02020603050405020304" pitchFamily="18" charset="0"/>
              </a:rPr>
              <a:t>Was trägt der jeweilige Account zur Inklusion bei?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2600" b="1" dirty="0">
                <a:cs typeface="Times New Roman" panose="02020603050405020304" pitchFamily="18" charset="0"/>
              </a:rPr>
              <a:t>Was beeindruckt mich am Account besonders?/ Was nehme ich persönlich mit?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B1ECF84-9C48-4200-1649-30A203F22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892162"/>
            <a:ext cx="3061599" cy="1112118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2C71B7D-8B27-4CEB-DA7D-FE7A2B96EFF8}"/>
              </a:ext>
            </a:extLst>
          </p:cNvPr>
          <p:cNvSpPr txBox="1">
            <a:spLocks/>
          </p:cNvSpPr>
          <p:nvPr/>
        </p:nvSpPr>
        <p:spPr>
          <a:xfrm>
            <a:off x="1185333" y="2642469"/>
            <a:ext cx="8006152" cy="3330907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de-DE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e-DE" sz="2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Raul Krauthausen</a:t>
            </a: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de-DE" sz="2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Alicias.alltag</a:t>
            </a:r>
            <a:endParaRPr lang="de-DE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de-DE" sz="2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Ginamariak</a:t>
            </a:r>
            <a:r>
              <a:rPr lang="de-DE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_</a:t>
            </a:r>
            <a:endParaRPr lang="de-DE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de-DE" sz="2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Luisalaudace</a:t>
            </a:r>
            <a:endParaRPr lang="de-DE" sz="2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de-DE" sz="2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iamkubra</a:t>
            </a:r>
            <a:r>
              <a:rPr lang="de-D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de-DE" sz="2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Mathiasmester</a:t>
            </a:r>
            <a:r>
              <a:rPr lang="de-D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2200" b="1" i="1" dirty="0"/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FE57EAD8-C76F-373E-8E90-E7015DEA4237}"/>
              </a:ext>
            </a:extLst>
          </p:cNvPr>
          <p:cNvSpPr txBox="1">
            <a:spLocks/>
          </p:cNvSpPr>
          <p:nvPr/>
        </p:nvSpPr>
        <p:spPr>
          <a:xfrm>
            <a:off x="420624" y="6022849"/>
            <a:ext cx="355971" cy="127982"/>
          </a:xfrm>
          <a:prstGeom prst="rect">
            <a:avLst/>
          </a:prstGeom>
        </p:spPr>
        <p:txBody>
          <a:bodyPr vert="horz" lIns="0" tIns="0" rIns="0" bIns="0" rtlCol="0" anchor="ctr">
            <a:normAutofit fontScale="85000" lnSpcReduction="20000"/>
          </a:bodyPr>
          <a:lstStyle>
            <a:defPPr rtl="0">
              <a:defRPr lang="de-DE"/>
            </a:defPPr>
            <a:lvl1pPr marL="0" algn="ctr" defTabSz="914400" rtl="0" eaLnBrk="1" latinLnBrk="0" hangingPunct="1">
              <a:defRPr lang="de-DE" sz="1200" kern="1200" cap="all" spc="200" baseline="0">
                <a:solidFill>
                  <a:schemeClr val="accent1"/>
                </a:solidFill>
                <a:latin typeface="Posterama" panose="020B050402020002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de-D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75DF2D63-3FF5-D547-96B9-BE9CCD1ABA58}" type="slidenum">
              <a:rPr lang="de-DE" smtClean="0"/>
              <a:pPr>
                <a:spcAft>
                  <a:spcPts val="600"/>
                </a:spcAft>
              </a:pPr>
              <a:t>27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5FC8EB0-AF5B-B95D-8569-08F2EB47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363" y="2384514"/>
            <a:ext cx="962057" cy="103214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5801B9F-F8FB-4A33-6A86-185409E5E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19" y="4608551"/>
            <a:ext cx="978223" cy="93404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ED6B3D2-90EF-59CC-2FF4-FA1053B67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247" y="5034971"/>
            <a:ext cx="975196" cy="93086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C72B5B4-C66D-A7E8-56A9-62B8663BE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84" y="5854607"/>
            <a:ext cx="824497" cy="93404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27F754E-54C0-E63B-E57D-259E20CF6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60" y="3254387"/>
            <a:ext cx="951207" cy="90242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454F4AF-48D9-00FD-D93D-78EDF7D0D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6060" y="3743117"/>
            <a:ext cx="945791" cy="93309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D6E1CF8-98E5-0D7C-2BBA-D132B1389D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1250" y="4676213"/>
            <a:ext cx="919301" cy="86074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BFBEEF0-64E2-3244-23B6-9885BB9AED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3956" y="3814289"/>
            <a:ext cx="899736" cy="869543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38B85D2D-4D74-9629-7CF5-C1EAB749C67C}"/>
              </a:ext>
            </a:extLst>
          </p:cNvPr>
          <p:cNvSpPr txBox="1"/>
          <p:nvPr/>
        </p:nvSpPr>
        <p:spPr>
          <a:xfrm>
            <a:off x="6866262" y="2642469"/>
            <a:ext cx="3077733" cy="4538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Janin_ii</a:t>
            </a:r>
            <a:endParaRPr lang="de-DE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de-DE" sz="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Coupleontour</a:t>
            </a:r>
            <a:r>
              <a:rPr lang="de-DE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de-DE" sz="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Toni_with-trisomie</a:t>
            </a:r>
            <a:r>
              <a:rPr lang="de-DE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de-DE" sz="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Mrsannnna</a:t>
            </a:r>
            <a:r>
              <a:rPr lang="de-DE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de-DE" sz="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Gianna.regenbrecht</a:t>
            </a:r>
            <a:endParaRPr lang="de-DE" sz="2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notjustdown</a:t>
            </a:r>
            <a:endParaRPr lang="de-DE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de-DE" sz="2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3DDF669C-CD1E-BF52-4205-FF1988E6D4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06667" y="402446"/>
            <a:ext cx="935912" cy="91183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16851F6-C728-EDA2-D18C-28C9ACB4A9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41967" y="5043757"/>
            <a:ext cx="953183" cy="89298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E817778-56C5-6B14-6926-56E8D355B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23525" y="5854606"/>
            <a:ext cx="880234" cy="86074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E5FCC28-B013-E40A-C24D-0891DF7C8F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30997" y="2598940"/>
            <a:ext cx="884000" cy="8703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40BEEA4-FB6C-97A0-7372-E473493441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92532" y="3065223"/>
            <a:ext cx="880234" cy="9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3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07984E5-40C8-89D6-1C82-AEF3BB7F2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609600"/>
            <a:ext cx="10058400" cy="914400"/>
          </a:xfrm>
        </p:spPr>
        <p:txBody>
          <a:bodyPr/>
          <a:lstStyle/>
          <a:p>
            <a:r>
              <a:rPr lang="en-US" sz="3100" b="1" dirty="0">
                <a:latin typeface="+mn-lt"/>
                <a:ea typeface="+mn-ea"/>
                <a:cs typeface="+mn-cs"/>
              </a:rPr>
              <a:t>Video: Die </a:t>
            </a:r>
            <a:r>
              <a:rPr lang="en-US" sz="3100" b="1" dirty="0" err="1">
                <a:latin typeface="+mn-lt"/>
                <a:ea typeface="+mn-ea"/>
                <a:cs typeface="+mn-cs"/>
              </a:rPr>
              <a:t>neue</a:t>
            </a:r>
            <a:r>
              <a:rPr lang="en-US" sz="3100" b="1" dirty="0">
                <a:latin typeface="+mn-lt"/>
                <a:ea typeface="+mn-ea"/>
                <a:cs typeface="+mn-cs"/>
              </a:rPr>
              <a:t> </a:t>
            </a:r>
            <a:r>
              <a:rPr lang="en-US" sz="3100" b="1" dirty="0" err="1">
                <a:latin typeface="+mn-lt"/>
                <a:ea typeface="+mn-ea"/>
                <a:cs typeface="+mn-cs"/>
              </a:rPr>
              <a:t>nähe</a:t>
            </a:r>
            <a:r>
              <a:rPr lang="en-US" sz="3100" b="1" dirty="0">
                <a:latin typeface="+mn-lt"/>
                <a:ea typeface="+mn-ea"/>
                <a:cs typeface="+mn-cs"/>
              </a:rPr>
              <a:t> (</a:t>
            </a:r>
            <a:r>
              <a:rPr lang="en-US" sz="3100" b="1" dirty="0" err="1">
                <a:latin typeface="+mn-lt"/>
                <a:ea typeface="+mn-ea"/>
                <a:cs typeface="+mn-cs"/>
              </a:rPr>
              <a:t>aktion</a:t>
            </a:r>
            <a:r>
              <a:rPr lang="en-US" sz="3100" b="1" dirty="0">
                <a:latin typeface="+mn-lt"/>
                <a:ea typeface="+mn-ea"/>
                <a:cs typeface="+mn-cs"/>
              </a:rPr>
              <a:t> Mensch)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19C9C5-8A68-E518-EF98-71D1476B9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28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6D22086-8F16-8A83-06DA-751A28401440}"/>
              </a:ext>
            </a:extLst>
          </p:cNvPr>
          <p:cNvSpPr txBox="1"/>
          <p:nvPr/>
        </p:nvSpPr>
        <p:spPr>
          <a:xfrm>
            <a:off x="781691" y="6539049"/>
            <a:ext cx="6097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https://www.youtube.com/watch?v=gZFHK3OwzFM (Zugriff am 12.01.23)</a:t>
            </a:r>
          </a:p>
        </p:txBody>
      </p:sp>
      <p:pic>
        <p:nvPicPr>
          <p:cNvPr id="4" name="Das erste Mal - Aktion Mensch">
            <a:hlinkClick r:id="" action="ppaction://media"/>
            <a:extLst>
              <a:ext uri="{FF2B5EF4-FFF2-40B4-BE49-F238E27FC236}">
                <a16:creationId xmlns:a16="http://schemas.microsoft.com/office/drawing/2014/main" id="{AD6CFEA5-22D6-7F92-8E00-9CDF5CC2DD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382" y="1165412"/>
            <a:ext cx="9387686" cy="5280212"/>
          </a:xfrm>
        </p:spPr>
      </p:pic>
    </p:spTree>
    <p:extLst>
      <p:ext uri="{BB962C8B-B14F-4D97-AF65-F5344CB8AC3E}">
        <p14:creationId xmlns:p14="http://schemas.microsoft.com/office/powerpoint/2010/main" val="296667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038" y="760288"/>
            <a:ext cx="9334779" cy="5443663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3500" b="1" dirty="0">
                <a:effectLst/>
              </a:rPr>
              <a:t>Reflexion der Unterrichtseinheit 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endParaRPr lang="de-DE" sz="3100" b="1"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3300" dirty="0"/>
              <a:t>Mir </a:t>
            </a:r>
            <a:r>
              <a:rPr lang="de-DE" sz="3300"/>
              <a:t>ist bewusst </a:t>
            </a:r>
            <a:r>
              <a:rPr lang="de-DE" sz="3300" dirty="0"/>
              <a:t>geworden, dass ...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3300" dirty="0"/>
              <a:t>Ich achte jetzt mehr auf ….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3300" dirty="0"/>
              <a:t>Ich denke jetzt anders über ….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3300" dirty="0"/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2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900" dirty="0"/>
          </a:p>
          <a:p>
            <a:endParaRPr lang="de-DE" sz="2900" dirty="0"/>
          </a:p>
          <a:p>
            <a:pPr rtl="0"/>
            <a:endParaRPr lang="de-DE" sz="1800" dirty="0"/>
          </a:p>
          <a:p>
            <a:pPr rtl="0"/>
            <a:endParaRPr lang="de-DE" sz="2800" dirty="0"/>
          </a:p>
          <a:p>
            <a:pPr marL="457200" indent="-457200" rtl="0"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29</a:t>
            </a:fld>
            <a:endParaRPr lang="de-DE"/>
          </a:p>
        </p:txBody>
      </p:sp>
      <p:pic>
        <p:nvPicPr>
          <p:cNvPr id="4098" name="Picture 2" descr="Kostenlose Illustrationen zum Thema Fragezeichen">
            <a:extLst>
              <a:ext uri="{FF2B5EF4-FFF2-40B4-BE49-F238E27FC236}">
                <a16:creationId xmlns:a16="http://schemas.microsoft.com/office/drawing/2014/main" id="{5D18C0D7-8455-77A8-4830-4E2B13AFF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0"/>
          <a:stretch/>
        </p:blipFill>
        <p:spPr bwMode="auto">
          <a:xfrm>
            <a:off x="8879701" y="140519"/>
            <a:ext cx="3138232" cy="255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AADE448-40DA-F2E9-C330-B734DE1624C7}"/>
              </a:ext>
            </a:extLst>
          </p:cNvPr>
          <p:cNvSpPr txBox="1"/>
          <p:nvPr/>
        </p:nvSpPr>
        <p:spPr>
          <a:xfrm>
            <a:off x="1114038" y="6111876"/>
            <a:ext cx="6097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https://pixabay.com/de/illustrations/fragezeichen-%c3%bcberlegen-denken-frage-2318030/ (Zugriff am 12.01.23)</a:t>
            </a:r>
          </a:p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https://pixabay.com/de/photos/zweifel-portr%c3%a4t-idee-denken-person-2072602/ (Zugriff am 12.01.23)</a:t>
            </a:r>
          </a:p>
        </p:txBody>
      </p:sp>
      <p:pic>
        <p:nvPicPr>
          <p:cNvPr id="6146" name="Picture 2" descr="Zweifel, Porträt, Idee, Denken, Person">
            <a:extLst>
              <a:ext uri="{FF2B5EF4-FFF2-40B4-BE49-F238E27FC236}">
                <a16:creationId xmlns:a16="http://schemas.microsoft.com/office/drawing/2014/main" id="{24182443-4DEE-49F5-AD4D-0582EAF4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949" y="3743816"/>
            <a:ext cx="2761427" cy="237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653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040" y="1290691"/>
            <a:ext cx="5343322" cy="3811588"/>
          </a:xfrm>
        </p:spPr>
        <p:txBody>
          <a:bodyPr rtlCol="0">
            <a:noAutofit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>
                <a:effectLst/>
              </a:rPr>
              <a:t>Sie befinden Sich am </a:t>
            </a:r>
            <a:r>
              <a:rPr lang="de-DE" sz="2200" dirty="0"/>
              <a:t>Empfang der Praxis Ihres Arbeitgebers.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/>
              <a:t>Eine neue Patientin, Frau Heidegger, stellt sich vor. 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>
                <a:effectLst/>
              </a:rPr>
              <a:t>Um ihre Daten zu erfassen, reichen Sie der Patientin ein Klemmbrett mit dem Patientenerfassungsbogen.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>
                <a:effectLst/>
              </a:rPr>
              <a:t>Auf den zweiten </a:t>
            </a:r>
            <a:r>
              <a:rPr lang="de-DE" sz="2200" dirty="0"/>
              <a:t>Blick erkennen Sie, dass Frau Heidegger </a:t>
            </a:r>
            <a:r>
              <a:rPr lang="de-DE" sz="2200" dirty="0">
                <a:effectLst/>
              </a:rPr>
              <a:t>ein Blindenarmband am </a:t>
            </a:r>
            <a:r>
              <a:rPr lang="de-DE" sz="2200" dirty="0"/>
              <a:t>Obera</a:t>
            </a:r>
            <a:r>
              <a:rPr lang="de-DE" sz="2200" dirty="0">
                <a:effectLst/>
              </a:rPr>
              <a:t>rm trägt.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b="1" dirty="0">
                <a:effectLst/>
              </a:rPr>
              <a:t>Welche Gedanken in Bezug auf Sie als Person und Ihre Rolle als </a:t>
            </a:r>
            <a:r>
              <a:rPr lang="de-DE" sz="2200" b="1" dirty="0" err="1">
                <a:effectLst/>
              </a:rPr>
              <a:t>Angestellte:r</a:t>
            </a:r>
            <a:r>
              <a:rPr lang="de-DE" sz="2200" b="1" dirty="0">
                <a:effectLst/>
              </a:rPr>
              <a:t> gehen Ihnen durch den Kopf?</a:t>
            </a:r>
          </a:p>
          <a:p>
            <a:pPr marL="0" indent="0" rtl="0">
              <a:buNone/>
            </a:pPr>
            <a:endParaRPr lang="de-DE" sz="2200" spc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3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5CAA6F-3161-18D4-8F22-64ECE3850825}"/>
              </a:ext>
            </a:extLst>
          </p:cNvPr>
          <p:cNvSpPr txBox="1"/>
          <p:nvPr/>
        </p:nvSpPr>
        <p:spPr>
          <a:xfrm>
            <a:off x="1039325" y="6266014"/>
            <a:ext cx="83827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https://media.istockphoto.com/id/574878335/de/foto/reife-patientin-in-der-zahnklinik.jpg?b=1&amp;s=170667a&amp;w=0&amp;k=20&amp;c=Gevvg0UscmBEDQtz1UtTMb2k-M6gVSgxGQRrVyebodI= (Zugriff am 12.01.23)</a:t>
            </a:r>
          </a:p>
        </p:txBody>
      </p:sp>
      <p:pic>
        <p:nvPicPr>
          <p:cNvPr id="7" name="Picture 10" descr="Kostenlose Illustrationen zum Thema Blind">
            <a:extLst>
              <a:ext uri="{FF2B5EF4-FFF2-40B4-BE49-F238E27FC236}">
                <a16:creationId xmlns:a16="http://schemas.microsoft.com/office/drawing/2014/main" id="{727B8CBE-2CC7-788B-9CD4-FC5EE4697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0" r="13576"/>
          <a:stretch/>
        </p:blipFill>
        <p:spPr bwMode="auto">
          <a:xfrm>
            <a:off x="6457362" y="4338535"/>
            <a:ext cx="1265462" cy="192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3EC2DA2-4DAF-82A6-141D-FEF9B9A8C6B1}"/>
              </a:ext>
            </a:extLst>
          </p:cNvPr>
          <p:cNvSpPr txBox="1"/>
          <p:nvPr/>
        </p:nvSpPr>
        <p:spPr>
          <a:xfrm>
            <a:off x="10242176" y="6065967"/>
            <a:ext cx="289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MFA/ ZFA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8529EB6-19CE-4833-A0F2-F6E088BFF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7" r="1"/>
          <a:stretch/>
        </p:blipFill>
        <p:spPr bwMode="auto">
          <a:xfrm>
            <a:off x="7607430" y="714863"/>
            <a:ext cx="3541049" cy="394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788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0408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038" y="707168"/>
            <a:ext cx="9334779" cy="5443663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sz="4000" b="1" dirty="0"/>
              <a:t>Vertiefung Barrierefreiheit</a:t>
            </a:r>
          </a:p>
          <a:p>
            <a:pPr rtl="0"/>
            <a:r>
              <a:rPr lang="de-DE" sz="2600" dirty="0">
                <a:cs typeface="Times New Roman" panose="02020603050405020304" pitchFamily="18" charset="0"/>
              </a:rPr>
              <a:t>Wie sieht es mit der Barrierefreiheit in unserem Schulhaus oder in Ihrem Betrieb aus?</a:t>
            </a:r>
          </a:p>
          <a:p>
            <a:pPr rtl="0"/>
            <a:endParaRPr lang="de-DE" sz="2600" dirty="0">
              <a:cs typeface="Times New Roman" panose="02020603050405020304" pitchFamily="18" charset="0"/>
            </a:endParaRPr>
          </a:p>
          <a:p>
            <a:r>
              <a:rPr lang="de-DE" sz="2600" b="1" dirty="0">
                <a:cs typeface="Times New Roman" panose="02020603050405020304" pitchFamily="18" charset="0"/>
              </a:rPr>
              <a:t>Überprüfen Sie die Barrierefreiheit anhand folgender Checkliste</a:t>
            </a:r>
            <a:r>
              <a:rPr lang="de-DE" sz="2600" b="1" dirty="0"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596668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30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E828C14-20B7-BFCE-BA63-94AA32C11C16}"/>
              </a:ext>
            </a:extLst>
          </p:cNvPr>
          <p:cNvSpPr txBox="1"/>
          <p:nvPr/>
        </p:nvSpPr>
        <p:spPr>
          <a:xfrm>
            <a:off x="1114038" y="6017654"/>
            <a:ext cx="89914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https://pixabay.com/de/photos/wegweiser-geschlossen-stra%c3%9fenschild-5274077/ 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(Zugriff am 12.01.23)</a:t>
            </a:r>
            <a:endParaRPr lang="de-DE" sz="1000" dirty="0">
              <a:solidFill>
                <a:schemeClr val="bg1">
                  <a:lumMod val="50000"/>
                </a:schemeClr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www.inklusion-als-menschenrecht.de/gegenwart/materialien/gemeinde-detektivinnen-und-detektive-auf-der-suche-nach-barrieren/</a:t>
            </a:r>
            <a:r>
              <a:rPr lang="de-DE" sz="100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checkliste-hindernisse/</a:t>
            </a:r>
            <a:r>
              <a:rPr lang="de-DE" sz="1000">
                <a:solidFill>
                  <a:schemeClr val="bg1">
                    <a:lumMod val="50000"/>
                  </a:schemeClr>
                </a:solidFill>
              </a:rPr>
              <a:t> (Zugriff am 12.01.23)</a:t>
            </a:r>
            <a:endParaRPr lang="de-D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74C4967-2198-E326-E24C-DBA6F1DF8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606" y="2502873"/>
            <a:ext cx="1490421" cy="1508094"/>
          </a:xfrm>
          <a:prstGeom prst="rect">
            <a:avLst/>
          </a:prstGeom>
        </p:spPr>
      </p:pic>
      <p:pic>
        <p:nvPicPr>
          <p:cNvPr id="4098" name="Picture 2" descr="Wegweiser, Geschlossen, Straßenschild">
            <a:extLst>
              <a:ext uri="{FF2B5EF4-FFF2-40B4-BE49-F238E27FC236}">
                <a16:creationId xmlns:a16="http://schemas.microsoft.com/office/drawing/2014/main" id="{67AE6185-22AF-CCCB-6D52-DC02C369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559" y="3424014"/>
            <a:ext cx="3384403" cy="226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782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040" y="1290691"/>
            <a:ext cx="5235916" cy="3811588"/>
          </a:xfrm>
        </p:spPr>
        <p:txBody>
          <a:bodyPr rtlCol="0">
            <a:normAutofit fontScale="92500"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>
                <a:effectLst/>
              </a:rPr>
              <a:t>Sie </a:t>
            </a:r>
            <a:r>
              <a:rPr lang="de-DE" sz="2200" dirty="0"/>
              <a:t>arbeiten in einem großen Supermarkt.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>
                <a:effectLst/>
              </a:rPr>
              <a:t>Während Sie gerade Regale einräumen, fragt Sie eine Kundin nach den Backartikeln.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/>
              <a:t>Ohne Sie anzusehen, beginnen Sie mit der Wegbeschreibung.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>
                <a:effectLst/>
              </a:rPr>
              <a:t>Als Sie </a:t>
            </a:r>
            <a:r>
              <a:rPr lang="de-DE" sz="2200" dirty="0"/>
              <a:t>den Blick auf d</a:t>
            </a:r>
            <a:r>
              <a:rPr lang="de-DE" sz="2200" dirty="0">
                <a:effectLst/>
              </a:rPr>
              <a:t>ie Kundin richten, erkennen Sie, dass diese ein Blindenarmband am </a:t>
            </a:r>
            <a:r>
              <a:rPr lang="de-DE" sz="2200" dirty="0"/>
              <a:t>Obera</a:t>
            </a:r>
            <a:r>
              <a:rPr lang="de-DE" sz="2200" dirty="0">
                <a:effectLst/>
              </a:rPr>
              <a:t>rm trägt.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b="1" dirty="0">
                <a:effectLst/>
              </a:rPr>
              <a:t>Welche Gedanken in Bezug auf Sie als Person und Ihre Rolle als </a:t>
            </a:r>
            <a:r>
              <a:rPr lang="de-DE" sz="2200" b="1" dirty="0" err="1">
                <a:effectLst/>
              </a:rPr>
              <a:t>Verkäufer:in</a:t>
            </a:r>
            <a:r>
              <a:rPr lang="de-DE" sz="2200" b="1" dirty="0">
                <a:effectLst/>
              </a:rPr>
              <a:t> gehen Ihnen durch den Kopf?</a:t>
            </a:r>
          </a:p>
          <a:p>
            <a:pPr marL="0" indent="0" rtl="0">
              <a:buNone/>
            </a:pPr>
            <a:endParaRPr lang="de-DE" sz="2200" spc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4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5CAA6F-3161-18D4-8F22-64ECE3850825}"/>
              </a:ext>
            </a:extLst>
          </p:cNvPr>
          <p:cNvSpPr txBox="1"/>
          <p:nvPr/>
        </p:nvSpPr>
        <p:spPr>
          <a:xfrm>
            <a:off x="1114040" y="6358097"/>
            <a:ext cx="6776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https://pixabay.com/de/photos/frau-einkaufen-lebensstil-3040029/ (Zugriff am 12.01.23)</a:t>
            </a:r>
          </a:p>
        </p:txBody>
      </p:sp>
      <p:pic>
        <p:nvPicPr>
          <p:cNvPr id="7" name="Picture 10" descr="Kostenlose Illustrationen zum Thema Blind">
            <a:extLst>
              <a:ext uri="{FF2B5EF4-FFF2-40B4-BE49-F238E27FC236}">
                <a16:creationId xmlns:a16="http://schemas.microsoft.com/office/drawing/2014/main" id="{727B8CBE-2CC7-788B-9CD4-FC5EE469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23861"/>
            <a:ext cx="2057621" cy="20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3EC2DA2-4DAF-82A6-141D-FEF9B9A8C6B1}"/>
              </a:ext>
            </a:extLst>
          </p:cNvPr>
          <p:cNvSpPr txBox="1"/>
          <p:nvPr/>
        </p:nvSpPr>
        <p:spPr>
          <a:xfrm>
            <a:off x="10322782" y="6111876"/>
            <a:ext cx="289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Einzelhandel</a:t>
            </a:r>
          </a:p>
        </p:txBody>
      </p:sp>
      <p:pic>
        <p:nvPicPr>
          <p:cNvPr id="2050" name="Picture 2" descr="Frau, Einkaufen, Lebensstil, Erwachsene">
            <a:extLst>
              <a:ext uri="{FF2B5EF4-FFF2-40B4-BE49-F238E27FC236}">
                <a16:creationId xmlns:a16="http://schemas.microsoft.com/office/drawing/2014/main" id="{988E1CE1-6403-C7C2-CC38-7A33F1C1B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4" t="-2050" r="8674" b="2050"/>
          <a:stretch/>
        </p:blipFill>
        <p:spPr bwMode="auto">
          <a:xfrm>
            <a:off x="6614361" y="814889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12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040" y="1290691"/>
            <a:ext cx="5349390" cy="3811588"/>
          </a:xfrm>
        </p:spPr>
        <p:txBody>
          <a:bodyPr rtlCol="0">
            <a:normAutofit fontScale="92500"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>
                <a:effectLst/>
              </a:rPr>
              <a:t>Sie </a:t>
            </a:r>
            <a:r>
              <a:rPr lang="de-DE" sz="2200" dirty="0"/>
              <a:t>arbeiten im Kindergarten </a:t>
            </a:r>
            <a:r>
              <a:rPr lang="de-DE" sz="2200" dirty="0" err="1"/>
              <a:t>Pfützenhüpfer</a:t>
            </a:r>
            <a:r>
              <a:rPr lang="de-DE" sz="2200" dirty="0"/>
              <a:t>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>
                <a:effectLst/>
              </a:rPr>
              <a:t>Während Sie gerade mit einigen Kindern die Brotzeit vorbereiten, kommt Ihre Anleitung auf Sie zu: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/>
              <a:t>„Ich möchte dich kurz informieren, wir bekommen ein neues Kind, Mattis 3 Jahre, in unsere Gruppe.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>
                <a:effectLst/>
              </a:rPr>
              <a:t>Mattis hat eine Besonderheit, er ist seit der Geburt blind.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b="1" dirty="0">
                <a:effectLst/>
              </a:rPr>
              <a:t>Welche Gedanken in Bezug auf Sie als Person und Ihre Rolle als </a:t>
            </a:r>
            <a:r>
              <a:rPr lang="de-DE" sz="2200" b="1" dirty="0" err="1">
                <a:effectLst/>
              </a:rPr>
              <a:t>Kinderpfleger:in</a:t>
            </a:r>
            <a:r>
              <a:rPr lang="de-DE" sz="2200" b="1" dirty="0">
                <a:effectLst/>
              </a:rPr>
              <a:t> gehen Ihnen durch den Kopf?</a:t>
            </a:r>
          </a:p>
          <a:p>
            <a:pPr marL="0" indent="0" rtl="0">
              <a:buNone/>
            </a:pPr>
            <a:endParaRPr lang="de-DE" sz="2200" spc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5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5CAA6F-3161-18D4-8F22-64ECE3850825}"/>
              </a:ext>
            </a:extLst>
          </p:cNvPr>
          <p:cNvSpPr txBox="1"/>
          <p:nvPr/>
        </p:nvSpPr>
        <p:spPr>
          <a:xfrm>
            <a:off x="1114040" y="6358097"/>
            <a:ext cx="6776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https://pixabay.com/de/photos/frau-einkaufen-lebensstil-3040029/ (Zugriff am 12.01.23)</a:t>
            </a:r>
          </a:p>
        </p:txBody>
      </p:sp>
      <p:pic>
        <p:nvPicPr>
          <p:cNvPr id="7" name="Picture 10" descr="Kostenlose Illustrationen zum Thema Blind">
            <a:extLst>
              <a:ext uri="{FF2B5EF4-FFF2-40B4-BE49-F238E27FC236}">
                <a16:creationId xmlns:a16="http://schemas.microsoft.com/office/drawing/2014/main" id="{727B8CBE-2CC7-788B-9CD4-FC5EE469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23861"/>
            <a:ext cx="2057621" cy="20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3EC2DA2-4DAF-82A6-141D-FEF9B9A8C6B1}"/>
              </a:ext>
            </a:extLst>
          </p:cNvPr>
          <p:cNvSpPr txBox="1"/>
          <p:nvPr/>
        </p:nvSpPr>
        <p:spPr>
          <a:xfrm>
            <a:off x="10322782" y="6111876"/>
            <a:ext cx="289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Kinderpflege</a:t>
            </a:r>
          </a:p>
        </p:txBody>
      </p:sp>
      <p:pic>
        <p:nvPicPr>
          <p:cNvPr id="1026" name="Picture 2" descr="Gesponsertes Bild">
            <a:extLst>
              <a:ext uri="{FF2B5EF4-FFF2-40B4-BE49-F238E27FC236}">
                <a16:creationId xmlns:a16="http://schemas.microsoft.com/office/drawing/2014/main" id="{2233CD91-03E7-2B52-00CE-06034AA2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50" y="975269"/>
            <a:ext cx="484822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565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2025" y="1290691"/>
            <a:ext cx="5387931" cy="3811588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>
                <a:effectLst/>
              </a:rPr>
              <a:t>Sie treten Ihre neue Stelle als </a:t>
            </a:r>
            <a:r>
              <a:rPr lang="de-DE" sz="2200" dirty="0" err="1">
                <a:effectLst/>
              </a:rPr>
              <a:t>Hauswirtschafter:in</a:t>
            </a:r>
            <a:r>
              <a:rPr lang="de-DE" sz="2200" dirty="0">
                <a:effectLst/>
              </a:rPr>
              <a:t> bei Familie Bauer an.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/>
              <a:t>Nach dem Klingeln öffnet Frau Bauer Ihnen die Tür. 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dirty="0">
                <a:effectLst/>
              </a:rPr>
              <a:t>Als Sie der Arbeitgeberin die Hand zur Begrüßung reichen möchten, erkennen Sie, dass sie ein Blindenarmband am </a:t>
            </a:r>
            <a:r>
              <a:rPr lang="de-DE" sz="2200" dirty="0"/>
              <a:t>Obera</a:t>
            </a:r>
            <a:r>
              <a:rPr lang="de-DE" sz="2200" dirty="0">
                <a:effectLst/>
              </a:rPr>
              <a:t>rm trägt. 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2200" b="1" dirty="0">
                <a:effectLst/>
              </a:rPr>
              <a:t>Welche Gedanken in Bezug auf Sie als Person und Ihre Rolle als </a:t>
            </a:r>
            <a:r>
              <a:rPr lang="de-DE" sz="2200" b="1" dirty="0" err="1">
                <a:effectLst/>
              </a:rPr>
              <a:t>Hauswirtschafter:in</a:t>
            </a:r>
            <a:r>
              <a:rPr lang="de-DE" sz="2200" b="1" dirty="0">
                <a:effectLst/>
              </a:rPr>
              <a:t> gehen Ihnen durch den Kopf?</a:t>
            </a:r>
          </a:p>
          <a:p>
            <a:pPr marL="0" indent="0" rtl="0">
              <a:buNone/>
            </a:pPr>
            <a:endParaRPr lang="de-DE" sz="2200" spc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6</a:t>
            </a:fld>
            <a:endParaRPr lang="de-DE"/>
          </a:p>
        </p:txBody>
      </p:sp>
      <p:pic>
        <p:nvPicPr>
          <p:cNvPr id="7" name="Picture 10" descr="Kostenlose Illustrationen zum Thema Blind">
            <a:extLst>
              <a:ext uri="{FF2B5EF4-FFF2-40B4-BE49-F238E27FC236}">
                <a16:creationId xmlns:a16="http://schemas.microsoft.com/office/drawing/2014/main" id="{727B8CBE-2CC7-788B-9CD4-FC5EE469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270" y="4262466"/>
            <a:ext cx="1625423" cy="162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3EC2DA2-4DAF-82A6-141D-FEF9B9A8C6B1}"/>
              </a:ext>
            </a:extLst>
          </p:cNvPr>
          <p:cNvSpPr txBox="1"/>
          <p:nvPr/>
        </p:nvSpPr>
        <p:spPr>
          <a:xfrm>
            <a:off x="8458200" y="6203951"/>
            <a:ext cx="289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Ernährung und Versorgung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0137B6A-048D-AB98-4624-9B6B10D35633}"/>
              </a:ext>
            </a:extLst>
          </p:cNvPr>
          <p:cNvSpPr txBox="1"/>
          <p:nvPr/>
        </p:nvSpPr>
        <p:spPr>
          <a:xfrm>
            <a:off x="8997062" y="5508377"/>
            <a:ext cx="682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1028" name="Picture 4" descr="Хитровка, China-Stadt, Haus, Fenster">
            <a:extLst>
              <a:ext uri="{FF2B5EF4-FFF2-40B4-BE49-F238E27FC236}">
                <a16:creationId xmlns:a16="http://schemas.microsoft.com/office/drawing/2014/main" id="{05ED68D2-79CB-ED78-B40A-408B76FA8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65"/>
          <a:stretch/>
        </p:blipFill>
        <p:spPr bwMode="auto">
          <a:xfrm>
            <a:off x="7700132" y="980291"/>
            <a:ext cx="3267917" cy="381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92C7546-0A80-60D4-966A-637DB3B5FABF}"/>
              </a:ext>
            </a:extLst>
          </p:cNvPr>
          <p:cNvSpPr txBox="1"/>
          <p:nvPr/>
        </p:nvSpPr>
        <p:spPr>
          <a:xfrm>
            <a:off x="836613" y="6203951"/>
            <a:ext cx="72798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https://pixabay.com/de/photos/%d1%85%d0%b8%d1%82%d1%80%d0%be%d0%b2%d0%ba%d0%b0-china-stadt-haus-fenster-2275134/ </a:t>
            </a:r>
          </a:p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(Zugriff am 12.01.23)</a:t>
            </a:r>
          </a:p>
        </p:txBody>
      </p:sp>
    </p:spTree>
    <p:extLst>
      <p:ext uri="{BB962C8B-B14F-4D97-AF65-F5344CB8AC3E}">
        <p14:creationId xmlns:p14="http://schemas.microsoft.com/office/powerpoint/2010/main" val="421970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8573" y="760289"/>
            <a:ext cx="7810634" cy="4450869"/>
          </a:xfrm>
        </p:spPr>
        <p:txBody>
          <a:bodyPr rtlCol="0">
            <a:normAutofit fontScale="92500" lnSpcReduction="10000"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3100" b="1" dirty="0">
                <a:effectLst/>
              </a:rPr>
              <a:t>Blindenspaziergang</a:t>
            </a:r>
          </a:p>
          <a:p>
            <a:pPr marL="514350" indent="-514350" rtl="0">
              <a:buAutoNum type="arabicPeriod"/>
            </a:pPr>
            <a:r>
              <a:rPr lang="de-DE" sz="2800" dirty="0"/>
              <a:t>Bilden Sie Paare und bestimmt, wer Person A und wer Person B darstellt.</a:t>
            </a:r>
          </a:p>
          <a:p>
            <a:pPr marL="514350" indent="-514350" rtl="0">
              <a:buAutoNum type="arabicPeriod"/>
            </a:pPr>
            <a:r>
              <a:rPr lang="de-DE" sz="2800" dirty="0"/>
              <a:t>Person A verbindet sich die Augen und wird dann von B durch den Gang geführt (eventuell auch Schulhof oder Turnhalle).</a:t>
            </a:r>
          </a:p>
          <a:p>
            <a:pPr marL="514350" indent="-514350" rtl="0">
              <a:buAutoNum type="arabicPeriod"/>
            </a:pPr>
            <a:r>
              <a:rPr lang="de-DE" sz="2800" dirty="0"/>
              <a:t>Person B achtet darauf, dass Person A ohne anzuecken vorwärts kommt, durch verbale Instruktionen, das Führen an der Hand oder durch leichte Berührung auf die Schultern. </a:t>
            </a:r>
          </a:p>
          <a:p>
            <a:pPr marL="514350" indent="-514350" rtl="0">
              <a:buAutoNum type="arabicPeriod"/>
            </a:pPr>
            <a:r>
              <a:rPr lang="de-DE" sz="2800" dirty="0"/>
              <a:t>Nach 10 Minuten wechseln A und B die Rollen, ohne miteinander zu reden. </a:t>
            </a:r>
          </a:p>
          <a:p>
            <a:pPr rtl="0"/>
            <a:endParaRPr lang="de-DE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7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5CAA6F-3161-18D4-8F22-64ECE3850825}"/>
              </a:ext>
            </a:extLst>
          </p:cNvPr>
          <p:cNvSpPr txBox="1"/>
          <p:nvPr/>
        </p:nvSpPr>
        <p:spPr>
          <a:xfrm>
            <a:off x="1220724" y="6400800"/>
            <a:ext cx="6776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https://pixabay.com/de/illustrations/blind-sehen-sehschw%c3%a4che-1027860/ (Zugriff am 12.01.23)</a:t>
            </a:r>
          </a:p>
        </p:txBody>
      </p:sp>
      <p:pic>
        <p:nvPicPr>
          <p:cNvPr id="1034" name="Picture 10" descr="Kostenlose Illustrationen zum Thema Blind">
            <a:extLst>
              <a:ext uri="{FF2B5EF4-FFF2-40B4-BE49-F238E27FC236}">
                <a16:creationId xmlns:a16="http://schemas.microsoft.com/office/drawing/2014/main" id="{52057813-EDE2-27E9-2EAB-2014AB08F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r="19604"/>
          <a:stretch/>
        </p:blipFill>
        <p:spPr bwMode="auto">
          <a:xfrm>
            <a:off x="9526657" y="236532"/>
            <a:ext cx="2394129" cy="445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4092059-B0AB-B15A-F9DE-256F50628CC4}"/>
              </a:ext>
            </a:extLst>
          </p:cNvPr>
          <p:cNvSpPr txBox="1"/>
          <p:nvPr/>
        </p:nvSpPr>
        <p:spPr>
          <a:xfrm>
            <a:off x="1126605" y="5351678"/>
            <a:ext cx="99811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de-DE" sz="2600" b="1" dirty="0"/>
              <a:t>Bedenken Sie: Wer bei dieser Übung führt, hat eine große Verantwortung!</a:t>
            </a:r>
            <a:endParaRPr lang="de-DE" sz="2600" b="1" spc="0" dirty="0"/>
          </a:p>
        </p:txBody>
      </p:sp>
    </p:spTree>
    <p:extLst>
      <p:ext uri="{BB962C8B-B14F-4D97-AF65-F5344CB8AC3E}">
        <p14:creationId xmlns:p14="http://schemas.microsoft.com/office/powerpoint/2010/main" val="2810133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039" y="760288"/>
            <a:ext cx="8604996" cy="5443663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3100" b="1" dirty="0">
                <a:effectLst/>
              </a:rPr>
              <a:t>Blindenspaziergang - Reflexion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600" dirty="0"/>
              <a:t>a) Wie ging es mir damit, „blind“ zu sein?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600" dirty="0"/>
              <a:t>b) Wie erging es mir in der Rolle zu führen bzw. geführt zu werden?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800" dirty="0"/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600" u="sng" dirty="0"/>
              <a:t>Bei diesem Spiel hat Person A die „Gewalt“ über Person B.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600" dirty="0"/>
              <a:t>c) Ist diese Art der Gewalt spürbar? Wurde versucht, diese Gewalt auszunützen?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600" dirty="0"/>
              <a:t>d)  Haben Sie sich bei der Übung einen Moment lang bei der Vorstellung ertappt, die andere Person an die Wand rennen zu lassen? </a:t>
            </a:r>
          </a:p>
          <a:p>
            <a:pPr rtl="0"/>
            <a:endParaRPr lang="de-DE" sz="2800" dirty="0"/>
          </a:p>
          <a:p>
            <a:pPr rtl="0"/>
            <a:endParaRPr lang="de-DE" sz="2200" b="1" spc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8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5CAA6F-3161-18D4-8F22-64ECE3850825}"/>
              </a:ext>
            </a:extLst>
          </p:cNvPr>
          <p:cNvSpPr txBox="1"/>
          <p:nvPr/>
        </p:nvSpPr>
        <p:spPr>
          <a:xfrm>
            <a:off x="877824" y="6262300"/>
            <a:ext cx="67764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https://pixabay.com/de/illustrations/blind-sehen-sehschw%c3%a4che-1027860/ (Zugriff am 12.01.23)</a:t>
            </a:r>
          </a:p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https://pixabay.com/de/illustrations/fragezeichen-%c3%bcberlegen-denken-frage-2318030/ (Zugriff am 12.01.23)</a:t>
            </a:r>
          </a:p>
          <a:p>
            <a:endParaRPr lang="de-D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34" name="Picture 10" descr="Kostenlose Illustrationen zum Thema Blind">
            <a:extLst>
              <a:ext uri="{FF2B5EF4-FFF2-40B4-BE49-F238E27FC236}">
                <a16:creationId xmlns:a16="http://schemas.microsoft.com/office/drawing/2014/main" id="{52057813-EDE2-27E9-2EAB-2014AB08F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2" r="14820"/>
          <a:stretch/>
        </p:blipFill>
        <p:spPr bwMode="auto">
          <a:xfrm>
            <a:off x="10552843" y="3388754"/>
            <a:ext cx="1423776" cy="24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ostenlose Illustrationen zum Thema Fragezeichen">
            <a:extLst>
              <a:ext uri="{FF2B5EF4-FFF2-40B4-BE49-F238E27FC236}">
                <a16:creationId xmlns:a16="http://schemas.microsoft.com/office/drawing/2014/main" id="{956DA37B-9661-88E8-5BA1-9BA4935BE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0"/>
          <a:stretch/>
        </p:blipFill>
        <p:spPr bwMode="auto">
          <a:xfrm>
            <a:off x="9410071" y="58271"/>
            <a:ext cx="2716306" cy="220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58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9C890-ADC6-0AA7-BBC0-05E856AA7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4039" y="760288"/>
            <a:ext cx="9334779" cy="5443663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de-DE" sz="3100" b="1" dirty="0">
                <a:effectLst/>
              </a:rPr>
              <a:t>Positionslinie</a:t>
            </a:r>
          </a:p>
          <a:p>
            <a:pPr rtl="0"/>
            <a:r>
              <a:rPr lang="de-DE" sz="2800" dirty="0"/>
              <a:t>Positionieren Sie sich Ihrer Meinung entsprechend entlang der Positionslinie.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75DF2D63-3FF5-D547-96B9-BE9CCD1ABA58}" type="slidenum">
              <a:rPr lang="de-DE" smtClean="0"/>
              <a:pPr rtl="0">
                <a:spcAft>
                  <a:spcPts val="600"/>
                </a:spcAft>
              </a:pPr>
              <a:t>9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5CAA6F-3161-18D4-8F22-64ECE3850825}"/>
              </a:ext>
            </a:extLst>
          </p:cNvPr>
          <p:cNvSpPr txBox="1"/>
          <p:nvPr/>
        </p:nvSpPr>
        <p:spPr>
          <a:xfrm>
            <a:off x="877824" y="6282849"/>
            <a:ext cx="6776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https://pixabay.com/de/illustrations/search/daumen%20hoch%20runter/?manual_search=1 (Zugriff am 12.01.23)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F1BBB7-AA7A-3F6E-59B7-74178EC4A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4" y="2544482"/>
            <a:ext cx="11287125" cy="26289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93CAE49-D646-4960-10CC-A205FAB7C484}"/>
              </a:ext>
            </a:extLst>
          </p:cNvPr>
          <p:cNvSpPr txBox="1"/>
          <p:nvPr/>
        </p:nvSpPr>
        <p:spPr>
          <a:xfrm flipH="1">
            <a:off x="800095" y="4928950"/>
            <a:ext cx="294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Finde ich nicht./ </a:t>
            </a:r>
          </a:p>
          <a:p>
            <a:r>
              <a:rPr lang="de-DE" dirty="0"/>
              <a:t>Stimmt nicht.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45DB7C-DD6D-7802-F5FB-DC0CEE610894}"/>
              </a:ext>
            </a:extLst>
          </p:cNvPr>
          <p:cNvSpPr txBox="1"/>
          <p:nvPr/>
        </p:nvSpPr>
        <p:spPr>
          <a:xfrm flipH="1">
            <a:off x="10028430" y="4928950"/>
            <a:ext cx="164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Finde ich schon./</a:t>
            </a:r>
          </a:p>
          <a:p>
            <a:r>
              <a:rPr lang="de-DE" dirty="0"/>
              <a:t>Stimmt.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BF5645-3A35-D781-99BF-EF0148344F47}"/>
              </a:ext>
            </a:extLst>
          </p:cNvPr>
          <p:cNvSpPr txBox="1"/>
          <p:nvPr/>
        </p:nvSpPr>
        <p:spPr>
          <a:xfrm flipH="1">
            <a:off x="5311635" y="4936673"/>
            <a:ext cx="164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Ich habe keine Meinung dazu.</a:t>
            </a:r>
          </a:p>
        </p:txBody>
      </p:sp>
      <p:pic>
        <p:nvPicPr>
          <p:cNvPr id="3074" name="Picture 2" descr="Kostenlose Illustrationen zum Thema Gegensätze">
            <a:extLst>
              <a:ext uri="{FF2B5EF4-FFF2-40B4-BE49-F238E27FC236}">
                <a16:creationId xmlns:a16="http://schemas.microsoft.com/office/drawing/2014/main" id="{9A849429-84C0-E7C3-6C31-125B49214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430" y="273206"/>
            <a:ext cx="1870577" cy="189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329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Scientific Discove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6D3ED"/>
      </a:accent1>
      <a:accent2>
        <a:srgbClr val="C7DBE1"/>
      </a:accent2>
      <a:accent3>
        <a:srgbClr val="688EBD"/>
      </a:accent3>
      <a:accent4>
        <a:srgbClr val="BCE5DD"/>
      </a:accent4>
      <a:accent5>
        <a:srgbClr val="66DDCC"/>
      </a:accent5>
      <a:accent6>
        <a:srgbClr val="E0CE61"/>
      </a:accent6>
      <a:hlink>
        <a:srgbClr val="0563C1"/>
      </a:hlink>
      <a:folHlink>
        <a:srgbClr val="954F72"/>
      </a:folHlink>
    </a:clrScheme>
    <a:fontScheme name="Custom 36">
      <a:majorFont>
        <a:latin typeface="Posterama"/>
        <a:ea typeface=""/>
        <a:cs typeface=""/>
      </a:majorFont>
      <a:minorFont>
        <a:latin typeface="Daytona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923985_TF67061901_Win32" id="{902204D5-588F-4635-B822-AE47D51402B4}" vid="{7632A3B7-606B-4BC9-AB4D-B0A204E45F88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E8B3377-22F1-4153-96F0-CC2E4BE41C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B2FABB-45EC-440E-B647-8CA57BA45ACA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9746342-5E84-430E-9251-61001F208E7A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Wissenschaftliche Entdeckung</Template>
  <TotalTime>0</TotalTime>
  <Words>3325</Words>
  <Application>Microsoft Office PowerPoint</Application>
  <PresentationFormat>Widescreen</PresentationFormat>
  <Paragraphs>380</Paragraphs>
  <Slides>30</Slides>
  <Notes>30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Office-Design</vt:lpstr>
      <vt:lpstr>Ableismus und Inklusion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Erklärvideo Ableismus</vt:lpstr>
      <vt:lpstr>Ableismus - Begrifflichkeiten</vt:lpstr>
      <vt:lpstr>Ableismus - Beispiel</vt:lpstr>
      <vt:lpstr>Erfahrungwelt der Schüler:innen</vt:lpstr>
      <vt:lpstr>PowerPoint Presentation</vt:lpstr>
      <vt:lpstr>Erklärvideo Inklusion</vt:lpstr>
      <vt:lpstr>Inklusion - Begrifflichkeiten</vt:lpstr>
      <vt:lpstr>Begrifflichkeiten</vt:lpstr>
      <vt:lpstr>Inklusion ist Menschenrecht</vt:lpstr>
      <vt:lpstr>Inklusion ist Grundrecht</vt:lpstr>
      <vt:lpstr> </vt:lpstr>
      <vt:lpstr>Video: Die neue nähe (aktion Mensch)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WISSENSCHAFTLICHE ENTDECKUNG</dc:title>
  <dc:creator>1_Utz Veronika</dc:creator>
  <cp:lastModifiedBy>1_Utz Veronika</cp:lastModifiedBy>
  <cp:revision>2</cp:revision>
  <dcterms:created xsi:type="dcterms:W3CDTF">2022-12-08T12:52:04Z</dcterms:created>
  <dcterms:modified xsi:type="dcterms:W3CDTF">2024-02-07T10:29:18Z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